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62" r:id="rId3"/>
    <p:sldId id="457" r:id="rId4"/>
    <p:sldId id="355" r:id="rId5"/>
    <p:sldId id="356" r:id="rId6"/>
    <p:sldId id="292" r:id="rId7"/>
    <p:sldId id="459" r:id="rId8"/>
    <p:sldId id="338" r:id="rId9"/>
    <p:sldId id="345" r:id="rId10"/>
    <p:sldId id="370" r:id="rId11"/>
    <p:sldId id="460" r:id="rId12"/>
    <p:sldId id="348" r:id="rId13"/>
    <p:sldId id="351" r:id="rId14"/>
    <p:sldId id="347" r:id="rId15"/>
    <p:sldId id="349" r:id="rId16"/>
    <p:sldId id="350" r:id="rId17"/>
    <p:sldId id="346" r:id="rId18"/>
    <p:sldId id="352" r:id="rId19"/>
    <p:sldId id="283" r:id="rId20"/>
    <p:sldId id="284" r:id="rId21"/>
    <p:sldId id="285" r:id="rId22"/>
    <p:sldId id="357" r:id="rId23"/>
    <p:sldId id="358" r:id="rId24"/>
    <p:sldId id="359" r:id="rId25"/>
    <p:sldId id="360" r:id="rId26"/>
    <p:sldId id="387" r:id="rId27"/>
    <p:sldId id="388" r:id="rId28"/>
    <p:sldId id="322" r:id="rId29"/>
    <p:sldId id="405" r:id="rId30"/>
    <p:sldId id="406" r:id="rId31"/>
    <p:sldId id="407" r:id="rId32"/>
    <p:sldId id="408" r:id="rId33"/>
    <p:sldId id="409" r:id="rId34"/>
    <p:sldId id="412" r:id="rId35"/>
    <p:sldId id="341" r:id="rId36"/>
    <p:sldId id="342" r:id="rId37"/>
    <p:sldId id="343" r:id="rId38"/>
    <p:sldId id="344" r:id="rId39"/>
    <p:sldId id="413" r:id="rId40"/>
    <p:sldId id="414" r:id="rId41"/>
    <p:sldId id="445" r:id="rId42"/>
    <p:sldId id="455" r:id="rId43"/>
    <p:sldId id="444" r:id="rId44"/>
    <p:sldId id="446" r:id="rId45"/>
    <p:sldId id="410" r:id="rId46"/>
    <p:sldId id="411" r:id="rId47"/>
    <p:sldId id="415" r:id="rId48"/>
    <p:sldId id="389" r:id="rId49"/>
    <p:sldId id="390" r:id="rId50"/>
    <p:sldId id="391" r:id="rId51"/>
    <p:sldId id="392" r:id="rId52"/>
    <p:sldId id="403" r:id="rId53"/>
    <p:sldId id="402" r:id="rId54"/>
    <p:sldId id="393" r:id="rId55"/>
    <p:sldId id="404" r:id="rId56"/>
    <p:sldId id="394" r:id="rId57"/>
    <p:sldId id="395" r:id="rId58"/>
    <p:sldId id="426" r:id="rId59"/>
    <p:sldId id="416" r:id="rId60"/>
    <p:sldId id="419" r:id="rId61"/>
    <p:sldId id="420" r:id="rId62"/>
    <p:sldId id="461" r:id="rId63"/>
    <p:sldId id="417" r:id="rId64"/>
    <p:sldId id="418" r:id="rId65"/>
    <p:sldId id="458" r:id="rId66"/>
    <p:sldId id="316" r:id="rId67"/>
    <p:sldId id="340" r:id="rId68"/>
    <p:sldId id="320" r:id="rId69"/>
    <p:sldId id="317" r:id="rId70"/>
    <p:sldId id="318" r:id="rId71"/>
    <p:sldId id="319" r:id="rId72"/>
    <p:sldId id="321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462"/>
            <p14:sldId id="457"/>
            <p14:sldId id="355"/>
            <p14:sldId id="356"/>
            <p14:sldId id="292"/>
            <p14:sldId id="459"/>
            <p14:sldId id="338"/>
            <p14:sldId id="345"/>
            <p14:sldId id="370"/>
            <p14:sldId id="460"/>
            <p14:sldId id="348"/>
            <p14:sldId id="351"/>
            <p14:sldId id="347"/>
            <p14:sldId id="349"/>
            <p14:sldId id="350"/>
            <p14:sldId id="346"/>
            <p14:sldId id="352"/>
            <p14:sldId id="283"/>
            <p14:sldId id="284"/>
            <p14:sldId id="285"/>
            <p14:sldId id="357"/>
            <p14:sldId id="358"/>
            <p14:sldId id="359"/>
            <p14:sldId id="360"/>
            <p14:sldId id="387"/>
            <p14:sldId id="388"/>
            <p14:sldId id="322"/>
            <p14:sldId id="405"/>
            <p14:sldId id="406"/>
            <p14:sldId id="407"/>
            <p14:sldId id="408"/>
            <p14:sldId id="409"/>
            <p14:sldId id="412"/>
            <p14:sldId id="341"/>
            <p14:sldId id="342"/>
            <p14:sldId id="343"/>
            <p14:sldId id="344"/>
            <p14:sldId id="413"/>
            <p14:sldId id="414"/>
            <p14:sldId id="445"/>
            <p14:sldId id="455"/>
            <p14:sldId id="444"/>
            <p14:sldId id="446"/>
            <p14:sldId id="410"/>
            <p14:sldId id="411"/>
            <p14:sldId id="415"/>
            <p14:sldId id="389"/>
            <p14:sldId id="390"/>
            <p14:sldId id="391"/>
            <p14:sldId id="392"/>
            <p14:sldId id="403"/>
            <p14:sldId id="402"/>
            <p14:sldId id="393"/>
            <p14:sldId id="404"/>
            <p14:sldId id="394"/>
            <p14:sldId id="395"/>
            <p14:sldId id="426"/>
            <p14:sldId id="416"/>
            <p14:sldId id="419"/>
            <p14:sldId id="420"/>
            <p14:sldId id="461"/>
            <p14:sldId id="417"/>
            <p14:sldId id="418"/>
            <p14:sldId id="458"/>
            <p14:sldId id="316"/>
            <p14:sldId id="340"/>
            <p14:sldId id="320"/>
            <p14:sldId id="317"/>
            <p14:sldId id="318"/>
            <p14:sldId id="319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5120" autoAdjust="0"/>
  </p:normalViewPr>
  <p:slideViewPr>
    <p:cSldViewPr snapToGrid="0">
      <p:cViewPr varScale="1">
        <p:scale>
          <a:sx n="67" d="100"/>
          <a:sy n="67" d="100"/>
        </p:scale>
        <p:origin x="43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935" y="939356"/>
            <a:ext cx="11149965" cy="1829244"/>
          </a:xfrm>
        </p:spPr>
        <p:txBody>
          <a:bodyPr>
            <a:normAutofit/>
          </a:bodyPr>
          <a:lstStyle/>
          <a:p>
            <a:r>
              <a:rPr lang="fr-FR" dirty="0"/>
              <a:t>Spark </a:t>
            </a:r>
            <a:r>
              <a:rPr lang="fr-FR" dirty="0" err="1"/>
              <a:t>Core</a:t>
            </a:r>
            <a:r>
              <a:rPr lang="fr-FR" dirty="0"/>
              <a:t> - RDD </a:t>
            </a:r>
            <a:br>
              <a:rPr lang="fr-FR" dirty="0"/>
            </a:br>
            <a:r>
              <a:rPr lang="fr-FR" dirty="0"/>
              <a:t>&amp; Spark </a:t>
            </a:r>
            <a:r>
              <a:rPr lang="fr-FR" dirty="0" err="1"/>
              <a:t>Sql</a:t>
            </a:r>
            <a:r>
              <a:rPr lang="fr-FR" dirty="0"/>
              <a:t> - </a:t>
            </a:r>
            <a:r>
              <a:rPr lang="fr-FR" dirty="0" err="1"/>
              <a:t>Dataset</a:t>
            </a:r>
            <a:r>
              <a:rPr lang="fr-FR" dirty="0"/>
              <a:t> / </a:t>
            </a:r>
            <a:r>
              <a:rPr lang="fr-FR" dirty="0" err="1"/>
              <a:t>DataFrame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400"/>
            <a:ext cx="9144000" cy="2627248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sz="2400" dirty="0"/>
              <a:t>https://github.com/Arnaud-Nauwynck/presentations/</a:t>
            </a:r>
            <a:br>
              <a:rPr lang="fr-FR" sz="2400" dirty="0"/>
            </a:br>
            <a:r>
              <a:rPr lang="fr-FR" sz="2400" dirty="0"/>
              <a:t> /</a:t>
            </a:r>
            <a:r>
              <a:rPr lang="fr-FR" sz="2400" dirty="0" err="1"/>
              <a:t>pres-bigdata</a:t>
            </a:r>
            <a:r>
              <a:rPr lang="fr-FR" sz="2400" dirty="0"/>
              <a:t>/11-Spark-Core-RDD-Sql-Dataset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4669-32CA-96D3-FB04-EBF8445F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414210"/>
          </a:xfrm>
        </p:spPr>
        <p:txBody>
          <a:bodyPr/>
          <a:lstStyle/>
          <a:p>
            <a:pPr algn="ctr"/>
            <a:r>
              <a:rPr lang="fr-FR" dirty="0"/>
              <a:t>1 (singleton) </a:t>
            </a:r>
            <a:r>
              <a:rPr lang="fr-FR" dirty="0" err="1"/>
              <a:t>SparkContext</a:t>
            </a:r>
            <a:br>
              <a:rPr lang="fr-FR" dirty="0"/>
            </a:br>
            <a:r>
              <a:rPr lang="fr-FR" dirty="0"/>
              <a:t>1...N   </a:t>
            </a:r>
            <a:r>
              <a:rPr lang="fr-FR" dirty="0" err="1"/>
              <a:t>SparkSession</a:t>
            </a:r>
            <a:br>
              <a:rPr lang="fr-FR" dirty="0"/>
            </a:br>
            <a:r>
              <a:rPr lang="fr-FR" dirty="0"/>
              <a:t>1 Active </a:t>
            </a:r>
            <a:r>
              <a:rPr lang="fr-FR" dirty="0" err="1"/>
              <a:t>SparkSession</a:t>
            </a:r>
            <a:br>
              <a:rPr lang="fr-FR" dirty="0"/>
            </a:b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095B6-0514-613F-05B3-FA036843770B}"/>
              </a:ext>
            </a:extLst>
          </p:cNvPr>
          <p:cNvSpPr/>
          <p:nvPr/>
        </p:nvSpPr>
        <p:spPr>
          <a:xfrm>
            <a:off x="2233568" y="37543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2AADB-9721-334A-07CB-B94ADDFB12F1}"/>
              </a:ext>
            </a:extLst>
          </p:cNvPr>
          <p:cNvSpPr txBox="1"/>
          <p:nvPr/>
        </p:nvSpPr>
        <p:spPr>
          <a:xfrm>
            <a:off x="2164047" y="3358455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09997-BF58-29CC-A8A7-5C1EE7BE32E3}"/>
              </a:ext>
            </a:extLst>
          </p:cNvPr>
          <p:cNvCxnSpPr/>
          <p:nvPr/>
        </p:nvCxnSpPr>
        <p:spPr>
          <a:xfrm>
            <a:off x="1855313" y="2844799"/>
            <a:ext cx="378255" cy="57573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1F4975-447E-FD25-C83F-BEB3B76197CC}"/>
              </a:ext>
            </a:extLst>
          </p:cNvPr>
          <p:cNvSpPr txBox="1"/>
          <p:nvPr/>
        </p:nvSpPr>
        <p:spPr>
          <a:xfrm>
            <a:off x="1540081" y="310922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B8DE64-8159-8F62-37F8-0E0F77A823F7}"/>
              </a:ext>
            </a:extLst>
          </p:cNvPr>
          <p:cNvCxnSpPr>
            <a:cxnSpLocks/>
          </p:cNvCxnSpPr>
          <p:nvPr/>
        </p:nvCxnSpPr>
        <p:spPr>
          <a:xfrm flipH="1">
            <a:off x="4001851" y="3906761"/>
            <a:ext cx="1769997" cy="16207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D5629F-B8EF-53A8-091C-F567C93B990C}"/>
              </a:ext>
            </a:extLst>
          </p:cNvPr>
          <p:cNvCxnSpPr>
            <a:cxnSpLocks/>
          </p:cNvCxnSpPr>
          <p:nvPr/>
        </p:nvCxnSpPr>
        <p:spPr>
          <a:xfrm flipV="1">
            <a:off x="4419599" y="2465435"/>
            <a:ext cx="0" cy="3345117"/>
          </a:xfrm>
          <a:prstGeom prst="straightConnector1">
            <a:avLst/>
          </a:prstGeom>
          <a:ln w="25400"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E956AB-F247-67A6-F0F2-8AE1381E0F07}"/>
              </a:ext>
            </a:extLst>
          </p:cNvPr>
          <p:cNvCxnSpPr>
            <a:cxnSpLocks/>
          </p:cNvCxnSpPr>
          <p:nvPr/>
        </p:nvCxnSpPr>
        <p:spPr>
          <a:xfrm flipV="1">
            <a:off x="4499427" y="2465434"/>
            <a:ext cx="0" cy="3345117"/>
          </a:xfrm>
          <a:prstGeom prst="straightConnector1">
            <a:avLst/>
          </a:prstGeom>
          <a:ln w="25400"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CA7B3D-0131-4D03-0F22-91B5EEC65F0B}"/>
              </a:ext>
            </a:extLst>
          </p:cNvPr>
          <p:cNvSpPr txBox="1"/>
          <p:nvPr/>
        </p:nvSpPr>
        <p:spPr>
          <a:xfrm>
            <a:off x="2560236" y="5810551"/>
            <a:ext cx="117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spark-core</a:t>
            </a:r>
            <a:endParaRPr lang="fr-FR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B3E26-CD22-A621-482A-C966C64ABA98}"/>
              </a:ext>
            </a:extLst>
          </p:cNvPr>
          <p:cNvCxnSpPr>
            <a:cxnSpLocks/>
          </p:cNvCxnSpPr>
          <p:nvPr/>
        </p:nvCxnSpPr>
        <p:spPr>
          <a:xfrm flipH="1">
            <a:off x="3926364" y="5982732"/>
            <a:ext cx="1528838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04B4BE-D35D-8411-6019-721FFEBF7E63}"/>
              </a:ext>
            </a:extLst>
          </p:cNvPr>
          <p:cNvSpPr txBox="1"/>
          <p:nvPr/>
        </p:nvSpPr>
        <p:spPr>
          <a:xfrm>
            <a:off x="5710557" y="579806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313E92-D19F-9784-207E-D8C4634DEC3E}"/>
              </a:ext>
            </a:extLst>
          </p:cNvPr>
          <p:cNvSpPr/>
          <p:nvPr/>
        </p:nvSpPr>
        <p:spPr>
          <a:xfrm>
            <a:off x="5862236" y="37543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82A8FC-EB29-DCAF-A331-38DF30A68C3A}"/>
              </a:ext>
            </a:extLst>
          </p:cNvPr>
          <p:cNvSpPr/>
          <p:nvPr/>
        </p:nvSpPr>
        <p:spPr>
          <a:xfrm>
            <a:off x="6014636" y="39067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A512A9-C7A8-EE24-D532-BD24ECC6C069}"/>
              </a:ext>
            </a:extLst>
          </p:cNvPr>
          <p:cNvSpPr/>
          <p:nvPr/>
        </p:nvSpPr>
        <p:spPr>
          <a:xfrm>
            <a:off x="6167036" y="40591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FCC872-864E-1957-5697-E7FB2BDBAB2E}"/>
              </a:ext>
            </a:extLst>
          </p:cNvPr>
          <p:cNvSpPr/>
          <p:nvPr/>
        </p:nvSpPr>
        <p:spPr>
          <a:xfrm>
            <a:off x="6319436" y="42115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188AE-88CB-A5F2-5D6F-72C295687E32}"/>
              </a:ext>
            </a:extLst>
          </p:cNvPr>
          <p:cNvSpPr txBox="1"/>
          <p:nvPr/>
        </p:nvSpPr>
        <p:spPr>
          <a:xfrm>
            <a:off x="6027996" y="327656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0E41B-BE0F-A24B-36FB-3C4D36017F52}"/>
              </a:ext>
            </a:extLst>
          </p:cNvPr>
          <p:cNvSpPr txBox="1"/>
          <p:nvPr/>
        </p:nvSpPr>
        <p:spPr>
          <a:xfrm>
            <a:off x="3725076" y="40043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792C5-B634-F93D-84E2-E2791CE35747}"/>
              </a:ext>
            </a:extLst>
          </p:cNvPr>
          <p:cNvCxnSpPr>
            <a:cxnSpLocks/>
          </p:cNvCxnSpPr>
          <p:nvPr/>
        </p:nvCxnSpPr>
        <p:spPr>
          <a:xfrm flipH="1" flipV="1">
            <a:off x="4047066" y="4198257"/>
            <a:ext cx="1629787" cy="2298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71F6C8-7330-E97C-1BB1-6BB5F4B65C11}"/>
              </a:ext>
            </a:extLst>
          </p:cNvPr>
          <p:cNvCxnSpPr>
            <a:cxnSpLocks/>
          </p:cNvCxnSpPr>
          <p:nvPr/>
        </p:nvCxnSpPr>
        <p:spPr>
          <a:xfrm flipH="1" flipV="1">
            <a:off x="4001851" y="4327678"/>
            <a:ext cx="1815170" cy="31494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54B398A-1911-B2A3-301C-793AE4CC6FBF}"/>
              </a:ext>
            </a:extLst>
          </p:cNvPr>
          <p:cNvSpPr/>
          <p:nvPr/>
        </p:nvSpPr>
        <p:spPr>
          <a:xfrm>
            <a:off x="8974015" y="4115697"/>
            <a:ext cx="924076" cy="6192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9C0C66-0863-C4EA-349C-2543B62F9EEA}"/>
              </a:ext>
            </a:extLst>
          </p:cNvPr>
          <p:cNvCxnSpPr>
            <a:cxnSpLocks/>
          </p:cNvCxnSpPr>
          <p:nvPr/>
        </p:nvCxnSpPr>
        <p:spPr>
          <a:xfrm flipH="1">
            <a:off x="7699063" y="4435013"/>
            <a:ext cx="112255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1AE3FB-0B29-48AD-EB03-75FDC1AD8328}"/>
              </a:ext>
            </a:extLst>
          </p:cNvPr>
          <p:cNvSpPr txBox="1"/>
          <p:nvPr/>
        </p:nvSpPr>
        <p:spPr>
          <a:xfrm>
            <a:off x="8761680" y="3436683"/>
            <a:ext cx="2592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</a:t>
            </a:r>
            <a:r>
              <a:rPr lang="fr-FR" dirty="0" err="1"/>
              <a:t>defined</a:t>
            </a:r>
            <a:r>
              <a:rPr lang="fr-FR" dirty="0"/>
              <a:t> by </a:t>
            </a:r>
          </a:p>
          <a:p>
            <a:r>
              <a:rPr lang="fr-FR" dirty="0"/>
              <a:t>Thread / Web Session / ...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A6E95D-95B1-1BA8-C9BB-69EAB13853BC}"/>
              </a:ext>
            </a:extLst>
          </p:cNvPr>
          <p:cNvSpPr/>
          <p:nvPr/>
        </p:nvSpPr>
        <p:spPr>
          <a:xfrm>
            <a:off x="9126415" y="4268097"/>
            <a:ext cx="924076" cy="6192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EF9322-D97D-DE4D-A671-FD013887BE60}"/>
              </a:ext>
            </a:extLst>
          </p:cNvPr>
          <p:cNvCxnSpPr>
            <a:cxnSpLocks/>
          </p:cNvCxnSpPr>
          <p:nvPr/>
        </p:nvCxnSpPr>
        <p:spPr>
          <a:xfrm flipH="1">
            <a:off x="7484629" y="2844799"/>
            <a:ext cx="430495" cy="1224038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451FB1-0277-C0BA-2F64-98B4EF3E086E}"/>
              </a:ext>
            </a:extLst>
          </p:cNvPr>
          <p:cNvSpPr txBox="1"/>
          <p:nvPr/>
        </p:nvSpPr>
        <p:spPr>
          <a:xfrm>
            <a:off x="7311244" y="2367001"/>
            <a:ext cx="272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active </a:t>
            </a:r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88096-4946-86D2-6499-AC31A27B6A4A}"/>
              </a:ext>
            </a:extLst>
          </p:cNvPr>
          <p:cNvSpPr txBox="1"/>
          <p:nvPr/>
        </p:nvSpPr>
        <p:spPr>
          <a:xfrm>
            <a:off x="7583197" y="370501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89136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7E61-AC41-4F88-A0D3-B7E19A08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2239645"/>
            <a:ext cx="10515600" cy="187515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Java (Scala) API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on </a:t>
            </a:r>
            <a:r>
              <a:rPr lang="fr-FR" dirty="0" err="1"/>
              <a:t>Dataset</a:t>
            </a:r>
            <a:r>
              <a:rPr lang="fr-FR" dirty="0"/>
              <a:t> / RDD</a:t>
            </a:r>
          </a:p>
        </p:txBody>
      </p:sp>
    </p:spTree>
    <p:extLst>
      <p:ext uri="{BB962C8B-B14F-4D97-AF65-F5344CB8AC3E}">
        <p14:creationId xmlns:p14="http://schemas.microsoft.com/office/powerpoint/2010/main" val="38090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075F-DEA0-49AE-AE90-01D2BD9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Spark-Java API </a:t>
            </a:r>
            <a:r>
              <a:rPr lang="fr-FR" dirty="0" err="1"/>
              <a:t>with</a:t>
            </a:r>
            <a:r>
              <a:rPr lang="fr-FR" dirty="0"/>
              <a:t> Lambda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ambigous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80C6D-F044-4C88-A726-02DD9D95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993"/>
            <a:ext cx="12192000" cy="16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79A0-FD57-4B47-B02F-988D354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API … </a:t>
            </a:r>
            <a:r>
              <a:rPr lang="fr-FR" dirty="0" err="1"/>
              <a:t>need</a:t>
            </a:r>
            <a:r>
              <a:rPr lang="fr-FR" dirty="0"/>
              <a:t> « Encoder » (</a:t>
            </a:r>
            <a:r>
              <a:rPr lang="fr-FR" dirty="0" err="1"/>
              <a:t>implicit</a:t>
            </a:r>
            <a:r>
              <a:rPr lang="fr-FR" dirty="0"/>
              <a:t> in Scala)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13A4E-3AEE-4BD6-8D33-4B914C9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838008"/>
            <a:ext cx="12192000" cy="15012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AAE387-07E5-4E67-8F80-8C2E13B1A612}"/>
              </a:ext>
            </a:extLst>
          </p:cNvPr>
          <p:cNvSpPr/>
          <p:nvPr/>
        </p:nvSpPr>
        <p:spPr>
          <a:xfrm>
            <a:off x="7040880" y="2362200"/>
            <a:ext cx="1524000" cy="4419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73D5B1-64A7-48A6-ABDA-E904C5A2F70C}"/>
              </a:ext>
            </a:extLst>
          </p:cNvPr>
          <p:cNvSpPr/>
          <p:nvPr/>
        </p:nvSpPr>
        <p:spPr>
          <a:xfrm rot="16200000">
            <a:off x="7559084" y="3071768"/>
            <a:ext cx="617131" cy="276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BD336-1955-40DD-A622-5922C947DDA7}"/>
              </a:ext>
            </a:extLst>
          </p:cNvPr>
          <p:cNvSpPr txBox="1"/>
          <p:nvPr/>
        </p:nvSpPr>
        <p:spPr>
          <a:xfrm>
            <a:off x="6262121" y="3611921"/>
            <a:ext cx="415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Missing</a:t>
            </a:r>
            <a:r>
              <a:rPr lang="fr-FR" sz="2400" b="1" dirty="0"/>
              <a:t> second param in java 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A2728-1163-4EED-AA36-AC2E597C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146999"/>
            <a:ext cx="10335260" cy="26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363-3BBE-4DB6-A001-C8F03139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Java API … not </a:t>
            </a:r>
            <a:r>
              <a:rPr lang="fr-FR" dirty="0" err="1"/>
              <a:t>convenient</a:t>
            </a:r>
            <a:r>
              <a:rPr lang="fr-FR" dirty="0"/>
              <a:t> vs Spark-Scala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69380-734D-436C-8979-8A06B131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81324"/>
            <a:ext cx="12192000" cy="131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BDAE9-2FD3-4DFB-B866-6461C989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751735"/>
            <a:ext cx="12192000" cy="30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EA4B-D924-4EFE-98FD-F051A3D3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scala.Function1 + </a:t>
            </a:r>
            <a:r>
              <a:rPr lang="fr-FR" dirty="0" err="1"/>
              <a:t>inner</a:t>
            </a:r>
            <a:r>
              <a:rPr lang="fr-FR" dirty="0"/>
              <a:t> class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NotSerializableException</a:t>
            </a:r>
            <a:r>
              <a:rPr lang="fr-FR" dirty="0"/>
              <a:t>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2A4AD-2BC6-4ABC-96DC-E29AA0FE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853963"/>
            <a:ext cx="10515600" cy="42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802B-AC9B-4F83-9DE5-CF95E54A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896"/>
            <a:ext cx="12192000" cy="909562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Isolated</a:t>
            </a:r>
            <a:r>
              <a:rPr lang="fr-FR" sz="4000" dirty="0"/>
              <a:t> top-</a:t>
            </a:r>
            <a:r>
              <a:rPr lang="fr-FR" sz="4000" dirty="0" err="1"/>
              <a:t>level</a:t>
            </a:r>
            <a:r>
              <a:rPr lang="fr-FR" sz="4000" dirty="0"/>
              <a:t> class </a:t>
            </a:r>
            <a:r>
              <a:rPr lang="fr-FR" sz="4000" dirty="0" err="1"/>
              <a:t>implements</a:t>
            </a:r>
            <a:r>
              <a:rPr lang="fr-FR" sz="4000" dirty="0"/>
              <a:t> </a:t>
            </a:r>
            <a:r>
              <a:rPr lang="fr-FR" sz="4000" dirty="0" err="1"/>
              <a:t>Serializable</a:t>
            </a:r>
            <a:endParaRPr lang="fr-F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27924-62B2-4DFD-98EF-FF8CD0F3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799"/>
            <a:ext cx="12192000" cy="31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3325-A571-406C-92FD-5D0CE1EC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Local[*]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859BF-C1A0-4F0E-93AA-FFEC3986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17570"/>
            <a:ext cx="10866120" cy="54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8D5A-3C30-459F-A126-72186A86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51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Sql</a:t>
            </a:r>
            <a:r>
              <a:rPr lang="fr-FR" dirty="0"/>
              <a:t> /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038E-A256-4783-B97D-4115B14C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22"/>
            <a:ext cx="12192000" cy="59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BE79-2F6C-41D2-9CE2-0AB364E5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Words</a:t>
            </a:r>
            <a:r>
              <a:rPr lang="fr-FR" dirty="0"/>
              <a:t> Count »  … Hello world of </a:t>
            </a:r>
            <a:r>
              <a:rPr lang="fr-FR" dirty="0" err="1"/>
              <a:t>BigData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C9672-DEF3-4A41-B857-03D64845E70B}"/>
              </a:ext>
            </a:extLst>
          </p:cNvPr>
          <p:cNvSpPr txBox="1"/>
          <p:nvPr/>
        </p:nvSpPr>
        <p:spPr>
          <a:xfrm>
            <a:off x="528320" y="3606800"/>
            <a:ext cx="100359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scala&gt; val </a:t>
            </a:r>
            <a:r>
              <a:rPr lang="fr-FR" sz="3200" dirty="0" err="1"/>
              <a:t>ds</a:t>
            </a:r>
            <a:r>
              <a:rPr lang="fr-FR" sz="3200" dirty="0"/>
              <a:t>=</a:t>
            </a:r>
            <a:r>
              <a:rPr lang="fr-FR" sz="3200" b="1" dirty="0" err="1"/>
              <a:t>spark</a:t>
            </a:r>
            <a:r>
              <a:rPr lang="fr-FR" sz="3200" dirty="0" err="1"/>
              <a:t>.read.textFile</a:t>
            </a:r>
            <a:r>
              <a:rPr lang="fr-FR" sz="3200" dirty="0"/>
              <a:t>("c:/data/loremIpsum.txt")</a:t>
            </a:r>
          </a:p>
          <a:p>
            <a:r>
              <a:rPr lang="fr-FR" sz="3200" dirty="0" err="1"/>
              <a:t>ds</a:t>
            </a:r>
            <a:r>
              <a:rPr lang="fr-FR" sz="3200" dirty="0"/>
              <a:t>: </a:t>
            </a:r>
            <a:r>
              <a:rPr lang="fr-FR" sz="3200" dirty="0" err="1"/>
              <a:t>org.apache.spark.sql.Dataset</a:t>
            </a:r>
            <a:r>
              <a:rPr lang="fr-FR" sz="3200" dirty="0"/>
              <a:t>[String] = [value: string]</a:t>
            </a:r>
          </a:p>
          <a:p>
            <a:endParaRPr lang="fr-FR" sz="3200" dirty="0"/>
          </a:p>
          <a:p>
            <a:r>
              <a:rPr lang="fr-FR" sz="3200" dirty="0"/>
              <a:t>scala&gt; </a:t>
            </a:r>
            <a:r>
              <a:rPr lang="fr-FR" sz="3200" dirty="0" err="1"/>
              <a:t>ds.count</a:t>
            </a:r>
            <a:r>
              <a:rPr lang="fr-FR" sz="3200" dirty="0"/>
              <a:t>  // count </a:t>
            </a:r>
            <a:r>
              <a:rPr lang="fr-FR" sz="3200" dirty="0" err="1"/>
              <a:t>lines</a:t>
            </a:r>
            <a:endParaRPr lang="fr-FR" sz="3200" dirty="0"/>
          </a:p>
          <a:p>
            <a:r>
              <a:rPr lang="fr-FR" sz="3200" dirty="0"/>
              <a:t>res1: Long = 4</a:t>
            </a:r>
          </a:p>
          <a:p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60066-937E-48CF-971B-700AC319EBC4}"/>
              </a:ext>
            </a:extLst>
          </p:cNvPr>
          <p:cNvSpPr txBox="1"/>
          <p:nvPr/>
        </p:nvSpPr>
        <p:spPr>
          <a:xfrm>
            <a:off x="304800" y="1773872"/>
            <a:ext cx="11849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r>
              <a:rPr lang="fr-FR" dirty="0"/>
              <a:t>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commodo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  <a:p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dirty="0" err="1"/>
              <a:t>sunt</a:t>
            </a:r>
            <a:r>
              <a:rPr lang="fr-FR" dirty="0"/>
              <a:t> in culpa 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228719E-6A53-487E-9910-8FDAF8A85729}"/>
              </a:ext>
            </a:extLst>
          </p:cNvPr>
          <p:cNvSpPr/>
          <p:nvPr/>
        </p:nvSpPr>
        <p:spPr>
          <a:xfrm>
            <a:off x="193040" y="1690688"/>
            <a:ext cx="11877040" cy="137255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C17EA-699C-494D-8BDA-B326A0C66C7E}"/>
              </a:ext>
            </a:extLst>
          </p:cNvPr>
          <p:cNvSpPr txBox="1"/>
          <p:nvPr/>
        </p:nvSpPr>
        <p:spPr>
          <a:xfrm>
            <a:off x="220811" y="1362948"/>
            <a:ext cx="16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loremIpsum.txt</a:t>
            </a:r>
          </a:p>
        </p:txBody>
      </p:sp>
    </p:spTree>
    <p:extLst>
      <p:ext uri="{BB962C8B-B14F-4D97-AF65-F5344CB8AC3E}">
        <p14:creationId xmlns:p14="http://schemas.microsoft.com/office/powerpoint/2010/main" val="228662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BC8-35A0-E00F-0728-0756589E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6F22F-8178-EC56-F5FE-793D49B57D6D}"/>
              </a:ext>
            </a:extLst>
          </p:cNvPr>
          <p:cNvSpPr txBox="1"/>
          <p:nvPr/>
        </p:nvSpPr>
        <p:spPr>
          <a:xfrm>
            <a:off x="3737610" y="2171700"/>
            <a:ext cx="57887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</a:t>
            </a:r>
            <a:r>
              <a:rPr lang="fr-FR" sz="2400" dirty="0" err="1"/>
              <a:t>internal</a:t>
            </a:r>
            <a:r>
              <a:rPr lang="fr-FR" sz="2400" dirty="0"/>
              <a:t>) RDD abstract classes in </a:t>
            </a:r>
            <a:r>
              <a:rPr lang="fr-FR" sz="2400" dirty="0" err="1"/>
              <a:t>spark-core</a:t>
            </a:r>
            <a:r>
              <a:rPr lang="fr-FR" sz="2400" dirty="0"/>
              <a:t>  </a:t>
            </a:r>
          </a:p>
          <a:p>
            <a:endParaRPr lang="fr-FR" sz="2400" dirty="0"/>
          </a:p>
          <a:p>
            <a:r>
              <a:rPr lang="fr-FR" sz="2400" dirty="0"/>
              <a:t>public </a:t>
            </a:r>
            <a:r>
              <a:rPr lang="fr-FR" sz="2400" dirty="0" err="1"/>
              <a:t>Dataset</a:t>
            </a:r>
            <a:r>
              <a:rPr lang="fr-FR" sz="2400" dirty="0"/>
              <a:t> class in </a:t>
            </a:r>
            <a:r>
              <a:rPr lang="fr-FR" sz="2400" dirty="0" err="1"/>
              <a:t>spark-sql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 class use RDD class </a:t>
            </a:r>
            <a:r>
              <a:rPr lang="fr-FR" sz="2400" dirty="0" err="1"/>
              <a:t>internally</a:t>
            </a:r>
            <a:r>
              <a:rPr lang="fr-FR" sz="2400" dirty="0"/>
              <a:t> ..</a:t>
            </a:r>
          </a:p>
          <a:p>
            <a:endParaRPr lang="fr-FR" sz="2400" dirty="0"/>
          </a:p>
          <a:p>
            <a:r>
              <a:rPr lang="fr-FR" sz="2400" dirty="0" err="1"/>
              <a:t>Sql</a:t>
            </a:r>
            <a:r>
              <a:rPr lang="fr-FR" sz="2400" dirty="0"/>
              <a:t> AST </a:t>
            </a:r>
            <a:r>
              <a:rPr lang="fr-FR" sz="2400" dirty="0" err="1"/>
              <a:t>parser</a:t>
            </a:r>
            <a:r>
              <a:rPr lang="fr-FR" sz="2400" dirty="0"/>
              <a:t>,  Expression, </a:t>
            </a:r>
            <a:r>
              <a:rPr lang="fr-FR" sz="2400" dirty="0" err="1"/>
              <a:t>LogicalPlan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DataFrame</a:t>
            </a:r>
            <a:r>
              <a:rPr lang="fr-FR" sz="2400" dirty="0"/>
              <a:t> = </a:t>
            </a:r>
            <a:r>
              <a:rPr lang="fr-FR" sz="2400" dirty="0" err="1"/>
              <a:t>Dataset</a:t>
            </a:r>
            <a:r>
              <a:rPr lang="fr-FR" sz="2400" dirty="0"/>
              <a:t>&lt;Row&gt;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3119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6BA765-9440-41B5-BA1B-D2324D6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Dataset.show</a:t>
            </a:r>
            <a:r>
              <a:rPr lang="fr-FR" dirty="0"/>
              <a:t>      </a:t>
            </a:r>
            <a:br>
              <a:rPr lang="fr-FR" dirty="0"/>
            </a:br>
            <a:r>
              <a:rPr lang="fr-FR" dirty="0"/>
              <a:t>         default   show(20 /*line*/, </a:t>
            </a:r>
            <a:r>
              <a:rPr lang="fr-FR" dirty="0" err="1"/>
              <a:t>true</a:t>
            </a:r>
            <a:r>
              <a:rPr lang="fr-FR" dirty="0"/>
              <a:t> /*</a:t>
            </a:r>
            <a:r>
              <a:rPr lang="fr-FR" dirty="0" err="1"/>
              <a:t>truncate</a:t>
            </a:r>
            <a:r>
              <a:rPr lang="fr-FR" dirty="0"/>
              <a:t>*/)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FCE22-3ACE-1D13-9CEE-C8F131C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4" y="1789080"/>
            <a:ext cx="6591871" cy="247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B00BA-6E7D-94B9-A130-F90ECA4B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6" y="4545130"/>
            <a:ext cx="12048264" cy="23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60-38A9-4C8A-BEBC-80A8C158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1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 :  </a:t>
            </a:r>
            <a:r>
              <a:rPr lang="fr-FR" dirty="0" err="1"/>
              <a:t>flatMap</a:t>
            </a:r>
            <a:r>
              <a:rPr lang="fr-FR" dirty="0"/>
              <a:t>(…).count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F3D68-4C93-4DC6-8781-B8084DD15F34}"/>
              </a:ext>
            </a:extLst>
          </p:cNvPr>
          <p:cNvSpPr txBox="1"/>
          <p:nvPr/>
        </p:nvSpPr>
        <p:spPr>
          <a:xfrm>
            <a:off x="765629" y="1325563"/>
            <a:ext cx="689426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scala&gt; </a:t>
            </a:r>
            <a:r>
              <a:rPr lang="en-US" sz="3200" dirty="0" err="1"/>
              <a:t>val</a:t>
            </a:r>
            <a:r>
              <a:rPr lang="en-US" sz="3200" dirty="0"/>
              <a:t> </a:t>
            </a:r>
            <a:r>
              <a:rPr lang="en-US" sz="3200" dirty="0" err="1"/>
              <a:t>wordDs</a:t>
            </a:r>
            <a:r>
              <a:rPr lang="en-US" sz="3200" dirty="0"/>
              <a:t> = </a:t>
            </a:r>
            <a:r>
              <a:rPr lang="en-US" sz="3200" dirty="0" err="1"/>
              <a:t>ds.</a:t>
            </a:r>
            <a:r>
              <a:rPr lang="en-US" sz="3200" b="1" dirty="0" err="1"/>
              <a:t>flatMap</a:t>
            </a:r>
            <a:r>
              <a:rPr lang="en-US" sz="3200" dirty="0"/>
              <a:t>(line =&gt; 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line.replaceAll</a:t>
            </a:r>
            <a:r>
              <a:rPr lang="en-US" sz="3200" dirty="0"/>
              <a:t>("[,;.:!?]", " ")</a:t>
            </a:r>
          </a:p>
          <a:p>
            <a:r>
              <a:rPr lang="en-US" sz="3200" dirty="0"/>
              <a:t>		.</a:t>
            </a:r>
            <a:r>
              <a:rPr lang="en-US" sz="3200" dirty="0" err="1"/>
              <a:t>replaceAll</a:t>
            </a:r>
            <a:r>
              <a:rPr lang="en-US" sz="3200" dirty="0"/>
              <a:t>("  ", " ")</a:t>
            </a:r>
          </a:p>
          <a:p>
            <a:r>
              <a:rPr lang="en-US" sz="3200" dirty="0"/>
              <a:t>		.split(" ")</a:t>
            </a:r>
          </a:p>
          <a:p>
            <a:r>
              <a:rPr lang="en-US" sz="3200" dirty="0"/>
              <a:t>	)</a:t>
            </a:r>
          </a:p>
          <a:p>
            <a:r>
              <a:rPr lang="en-US" sz="3200" dirty="0"/>
              <a:t>words: .. Dataset[String] = [value: string]</a:t>
            </a:r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b="1" dirty="0" err="1"/>
              <a:t>wordDs.count</a:t>
            </a:r>
            <a:endParaRPr lang="en-US" sz="3200" b="1" dirty="0"/>
          </a:p>
          <a:p>
            <a:r>
              <a:rPr lang="en-US" sz="3200" dirty="0"/>
              <a:t>res3: Long = 69</a:t>
            </a:r>
            <a:endParaRPr lang="fr-FR" sz="3200" dirty="0"/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dirty="0" err="1"/>
              <a:t>wordDs.show</a:t>
            </a:r>
            <a:r>
              <a:rPr lang="en-US" sz="3200" dirty="0"/>
              <a:t>(10, false)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02455-49F0-B9E6-6BBE-8C8CAA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09" y="1663086"/>
            <a:ext cx="3181762" cy="46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5D1-CD91-89F5-9DE7-AA1561B1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-848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Count, </a:t>
            </a:r>
            <a:r>
              <a:rPr lang="fr-FR" dirty="0" err="1"/>
              <a:t>using</a:t>
            </a:r>
            <a:r>
              <a:rPr lang="fr-FR" dirty="0"/>
              <a:t> Spark-</a:t>
            </a:r>
            <a:r>
              <a:rPr lang="fr-FR" dirty="0" err="1"/>
              <a:t>core</a:t>
            </a:r>
            <a:r>
              <a:rPr lang="fr-FR" dirty="0"/>
              <a:t> RDD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037B-6202-B5FA-E600-BEDE6C31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047755"/>
            <a:ext cx="11812024" cy="2762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29D3B-145B-0925-AD43-399A023C6116}"/>
              </a:ext>
            </a:extLst>
          </p:cNvPr>
          <p:cNvSpPr txBox="1"/>
          <p:nvPr/>
        </p:nvSpPr>
        <p:spPr>
          <a:xfrm>
            <a:off x="3822095" y="5317067"/>
            <a:ext cx="4005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"</a:t>
            </a:r>
            <a:r>
              <a:rPr lang="fr-FR" sz="2000" dirty="0" err="1"/>
              <a:t>RDD.show</a:t>
            </a:r>
            <a:r>
              <a:rPr lang="fr-FR" sz="2000" dirty="0"/>
              <a:t>()"  </a:t>
            </a:r>
            <a:r>
              <a:rPr lang="fr-FR" sz="2000" dirty="0" err="1"/>
              <a:t>method</a:t>
            </a:r>
            <a:r>
              <a:rPr lang="fr-FR" sz="2000" dirty="0"/>
              <a:t> !! </a:t>
            </a:r>
          </a:p>
          <a:p>
            <a:endParaRPr lang="fr-FR" sz="2000" dirty="0"/>
          </a:p>
          <a:p>
            <a:r>
              <a:rPr lang="fr-FR" sz="2000" dirty="0"/>
              <a:t>not </a:t>
            </a:r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print</a:t>
            </a:r>
            <a:r>
              <a:rPr lang="fr-FR" sz="2000" dirty="0"/>
              <a:t>, </a:t>
            </a:r>
            <a:r>
              <a:rPr lang="fr-FR" sz="2000" dirty="0" err="1"/>
              <a:t>even</a:t>
            </a:r>
            <a:r>
              <a:rPr lang="fr-FR" sz="2000" dirty="0"/>
              <a:t> "RDD[String]"</a:t>
            </a:r>
          </a:p>
        </p:txBody>
      </p:sp>
    </p:spTree>
    <p:extLst>
      <p:ext uri="{BB962C8B-B14F-4D97-AF65-F5344CB8AC3E}">
        <p14:creationId xmlns:p14="http://schemas.microsoft.com/office/powerpoint/2010/main" val="388445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1A1B-4E1D-CB0C-81E4-404A565C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wordCount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RDD  </a:t>
            </a:r>
            <a:br>
              <a:rPr lang="fr-FR" dirty="0"/>
            </a:br>
            <a:r>
              <a:rPr lang="fr-FR" dirty="0"/>
              <a:t>!!!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use RDD </a:t>
            </a:r>
            <a:r>
              <a:rPr lang="fr-FR" dirty="0" err="1"/>
              <a:t>directly</a:t>
            </a:r>
            <a:r>
              <a:rPr lang="fr-FR" dirty="0"/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AA1D1-6E8D-A888-EED0-DA5C6182FD9F}"/>
              </a:ext>
            </a:extLst>
          </p:cNvPr>
          <p:cNvSpPr txBox="1"/>
          <p:nvPr/>
        </p:nvSpPr>
        <p:spPr>
          <a:xfrm>
            <a:off x="411238" y="16168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val </a:t>
            </a:r>
            <a:r>
              <a:rPr lang="fr-FR" dirty="0" err="1"/>
              <a:t>wordRdd</a:t>
            </a:r>
            <a:r>
              <a:rPr lang="fr-FR" dirty="0"/>
              <a:t> = </a:t>
            </a:r>
            <a:r>
              <a:rPr lang="fr-FR" dirty="0" err="1"/>
              <a:t>lineRdd.flatMap</a:t>
            </a:r>
            <a:r>
              <a:rPr lang="fr-FR" dirty="0"/>
              <a:t>(line =&gt;</a:t>
            </a:r>
          </a:p>
          <a:p>
            <a:r>
              <a:rPr lang="fr-FR" dirty="0"/>
              <a:t>     |  </a:t>
            </a:r>
            <a:r>
              <a:rPr lang="fr-FR" dirty="0" err="1"/>
              <a:t>line.replaceAll</a:t>
            </a:r>
            <a:r>
              <a:rPr lang="fr-FR" dirty="0"/>
              <a:t>("[,;.:!?]", " ")</a:t>
            </a:r>
          </a:p>
          <a:p>
            <a:r>
              <a:rPr lang="fr-FR" dirty="0"/>
              <a:t>     |      .</a:t>
            </a:r>
            <a:r>
              <a:rPr lang="fr-FR" dirty="0" err="1"/>
              <a:t>replaceAll</a:t>
            </a:r>
            <a:r>
              <a:rPr lang="fr-FR" dirty="0"/>
              <a:t>("  ", " ")</a:t>
            </a:r>
          </a:p>
          <a:p>
            <a:r>
              <a:rPr lang="fr-FR" dirty="0"/>
              <a:t>     |      .split(" ")</a:t>
            </a:r>
          </a:p>
          <a:p>
            <a:r>
              <a:rPr lang="fr-FR" dirty="0"/>
              <a:t>     |  )</a:t>
            </a:r>
          </a:p>
          <a:p>
            <a:r>
              <a:rPr lang="fr-FR" dirty="0"/>
              <a:t>val </a:t>
            </a:r>
            <a:r>
              <a:rPr lang="fr-FR" dirty="0" err="1"/>
              <a:t>wordRdd</a:t>
            </a:r>
            <a:r>
              <a:rPr lang="fr-FR" dirty="0"/>
              <a:t>: </a:t>
            </a:r>
            <a:r>
              <a:rPr lang="fr-FR" dirty="0" err="1"/>
              <a:t>org.apache.spark.rdd.RDD</a:t>
            </a:r>
            <a:r>
              <a:rPr lang="fr-FR" dirty="0"/>
              <a:t>[String] = </a:t>
            </a:r>
            <a:r>
              <a:rPr lang="fr-FR" dirty="0" err="1"/>
              <a:t>MapPartitionsRDD</a:t>
            </a:r>
            <a:r>
              <a:rPr lang="fr-FR" dirty="0"/>
              <a:t>[27] at </a:t>
            </a:r>
            <a:r>
              <a:rPr lang="fr-FR" dirty="0" err="1"/>
              <a:t>flatMap</a:t>
            </a:r>
            <a:r>
              <a:rPr lang="fr-FR" dirty="0"/>
              <a:t> at &lt;console&gt;:1</a:t>
            </a:r>
          </a:p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wordRdd.count</a:t>
            </a:r>
            <a:r>
              <a:rPr lang="fr-FR" dirty="0"/>
              <a:t>()</a:t>
            </a:r>
          </a:p>
          <a:p>
            <a:r>
              <a:rPr lang="fr-FR" dirty="0"/>
              <a:t>val res12: Long = 69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AF359-E1A9-583A-73F0-9107CF86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55" y="4385609"/>
            <a:ext cx="9057155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48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1D9F-67E5-E182-9BD3-59BE43B1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086"/>
            <a:ext cx="10515600" cy="1514324"/>
          </a:xfrm>
        </p:spPr>
        <p:txBody>
          <a:bodyPr/>
          <a:lstStyle/>
          <a:p>
            <a:pPr algn="ctr"/>
            <a:r>
              <a:rPr lang="fr-FR" dirty="0"/>
              <a:t>RDD vs </a:t>
            </a:r>
            <a:r>
              <a:rPr lang="fr-FR" dirty="0" err="1"/>
              <a:t>Dataset</a:t>
            </a:r>
            <a:r>
              <a:rPr lang="fr-FR" dirty="0"/>
              <a:t>  look </a:t>
            </a:r>
            <a:r>
              <a:rPr lang="fr-FR" dirty="0" err="1"/>
              <a:t>Similar</a:t>
            </a:r>
            <a:r>
              <a:rPr lang="fr-FR" dirty="0"/>
              <a:t> ?  </a:t>
            </a:r>
            <a:br>
              <a:rPr lang="fr-FR" dirty="0"/>
            </a:br>
            <a:r>
              <a:rPr lang="fr-FR" dirty="0"/>
              <a:t>But look </a:t>
            </a:r>
            <a:r>
              <a:rPr lang="fr-FR" dirty="0" err="1"/>
              <a:t>closely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D2EF8-11DE-49C8-F1CB-5AA48766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2" y="4827156"/>
            <a:ext cx="9038103" cy="121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42E7E-AA35-401D-904C-A894638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6" y="1836572"/>
            <a:ext cx="6591871" cy="116977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441BC66-6D2D-F2BE-211C-74E107F17046}"/>
              </a:ext>
            </a:extLst>
          </p:cNvPr>
          <p:cNvSpPr/>
          <p:nvPr/>
        </p:nvSpPr>
        <p:spPr>
          <a:xfrm rot="13203788">
            <a:off x="4591874" y="3053245"/>
            <a:ext cx="526862" cy="391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F5F7E-C4A6-FB92-DCD9-3DF5FE4EBFAC}"/>
              </a:ext>
            </a:extLst>
          </p:cNvPr>
          <p:cNvSpPr txBox="1"/>
          <p:nvPr/>
        </p:nvSpPr>
        <p:spPr>
          <a:xfrm>
            <a:off x="5172941" y="3319649"/>
            <a:ext cx="389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spark-sql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 </a:t>
            </a:r>
          </a:p>
          <a:p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a "</a:t>
            </a:r>
            <a:r>
              <a:rPr lang="fr-FR" dirty="0" err="1"/>
              <a:t>Dataset</a:t>
            </a:r>
            <a:r>
              <a:rPr lang="fr-FR" dirty="0"/>
              <a:t>"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7DE1D5-A87B-0240-B1C7-D263B042286E}"/>
              </a:ext>
            </a:extLst>
          </p:cNvPr>
          <p:cNvSpPr/>
          <p:nvPr/>
        </p:nvSpPr>
        <p:spPr>
          <a:xfrm rot="13203788">
            <a:off x="5327352" y="6048574"/>
            <a:ext cx="541111" cy="391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32634-57A3-CD64-BA11-F435ADE28F3D}"/>
              </a:ext>
            </a:extLst>
          </p:cNvPr>
          <p:cNvSpPr txBox="1"/>
          <p:nvPr/>
        </p:nvSpPr>
        <p:spPr>
          <a:xfrm>
            <a:off x="5975048" y="6191591"/>
            <a:ext cx="629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 RDD,  </a:t>
            </a:r>
          </a:p>
          <a:p>
            <a:r>
              <a:rPr lang="fr-FR" dirty="0" err="1"/>
              <a:t>transformed</a:t>
            </a:r>
            <a:r>
              <a:rPr lang="fr-FR" dirty="0"/>
              <a:t> RDD </a:t>
            </a:r>
            <a:r>
              <a:rPr lang="fr-FR" dirty="0" err="1"/>
              <a:t>is</a:t>
            </a:r>
            <a:r>
              <a:rPr lang="fr-FR" dirty="0"/>
              <a:t> an instance of  </a:t>
            </a:r>
            <a:r>
              <a:rPr lang="fr-FR" dirty="0" err="1"/>
              <a:t>sub</a:t>
            </a:r>
            <a:r>
              <a:rPr lang="fr-FR" dirty="0"/>
              <a:t>-class "</a:t>
            </a:r>
            <a:r>
              <a:rPr lang="fr-FR" dirty="0" err="1"/>
              <a:t>MapPartitionsRDD</a:t>
            </a:r>
            <a:r>
              <a:rPr lang="fr-FR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888F96-B69E-6CA9-8E94-67C5F369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2" y="4299180"/>
            <a:ext cx="11202371" cy="400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537B4-B5A5-B3CB-68D8-69A43BD14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6" y="1250733"/>
            <a:ext cx="6287045" cy="4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9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F91A-BA3B-9A24-43D2-CEC2211F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636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 vs  RDD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FE85-16BC-EB38-F257-6239B9F47A4D}"/>
              </a:ext>
            </a:extLst>
          </p:cNvPr>
          <p:cNvSpPr txBox="1"/>
          <p:nvPr/>
        </p:nvSpPr>
        <p:spPr>
          <a:xfrm>
            <a:off x="1185333" y="1698173"/>
            <a:ext cx="108743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  and  RDD are </a:t>
            </a:r>
            <a:r>
              <a:rPr lang="fr-FR" sz="2400" dirty="0" err="1"/>
              <a:t>both</a:t>
            </a:r>
            <a:r>
              <a:rPr lang="fr-FR" sz="2400" dirty="0"/>
              <a:t>  </a:t>
            </a:r>
            <a:r>
              <a:rPr lang="fr-FR" sz="2400" dirty="0" err="1"/>
              <a:t>lazy</a:t>
            </a:r>
            <a:r>
              <a:rPr lang="fr-FR" sz="2400" dirty="0"/>
              <a:t> </a:t>
            </a:r>
            <a:r>
              <a:rPr lang="fr-FR" sz="2400" dirty="0" err="1"/>
              <a:t>evaluated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   BUT</a:t>
            </a:r>
          </a:p>
          <a:p>
            <a:endParaRPr lang="fr-FR" sz="2400" dirty="0"/>
          </a:p>
          <a:p>
            <a:r>
              <a:rPr lang="fr-FR" sz="2400" b="1" dirty="0"/>
              <a:t>RDD  </a:t>
            </a:r>
            <a:r>
              <a:rPr lang="fr-FR" sz="2400" b="1" dirty="0" err="1"/>
              <a:t>eval</a:t>
            </a:r>
            <a:r>
              <a:rPr lang="fr-FR" sz="2400" dirty="0"/>
              <a:t> =&gt; </a:t>
            </a:r>
            <a:r>
              <a:rPr lang="fr-FR" sz="2400" dirty="0" err="1"/>
              <a:t>just</a:t>
            </a:r>
            <a:r>
              <a:rPr lang="fr-FR" sz="2400" dirty="0"/>
              <a:t> call the </a:t>
            </a:r>
            <a:r>
              <a:rPr lang="fr-FR" sz="2400" dirty="0" err="1"/>
              <a:t>overriden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r>
              <a:rPr lang="fr-FR" sz="2400" dirty="0"/>
              <a:t> of </a:t>
            </a:r>
            <a:r>
              <a:rPr lang="fr-FR" sz="2400" dirty="0" err="1"/>
              <a:t>sub</a:t>
            </a:r>
            <a:r>
              <a:rPr lang="fr-FR" sz="2400" dirty="0"/>
              <a:t>-class  (parent class </a:t>
            </a:r>
            <a:r>
              <a:rPr lang="fr-FR" sz="2400" dirty="0" err="1"/>
              <a:t>is</a:t>
            </a:r>
            <a:r>
              <a:rPr lang="fr-FR" sz="2400" dirty="0"/>
              <a:t> abstract)</a:t>
            </a:r>
          </a:p>
          <a:p>
            <a:endParaRPr lang="fr-FR" sz="2400" dirty="0"/>
          </a:p>
          <a:p>
            <a:r>
              <a:rPr lang="fr-FR" sz="2400" b="1" dirty="0" err="1"/>
              <a:t>Dataset</a:t>
            </a:r>
            <a:r>
              <a:rPr lang="fr-FR" sz="2400" b="1" dirty="0"/>
              <a:t>  action </a:t>
            </a:r>
            <a:r>
              <a:rPr lang="fr-FR" sz="2400" b="1" dirty="0" err="1"/>
              <a:t>execution</a:t>
            </a:r>
            <a:r>
              <a:rPr lang="fr-FR" sz="2400" dirty="0"/>
              <a:t> =&gt;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analyze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, </a:t>
            </a:r>
            <a:r>
              <a:rPr lang="fr-FR" sz="2400" dirty="0" err="1"/>
              <a:t>transform</a:t>
            </a:r>
            <a:r>
              <a:rPr lang="fr-FR" sz="2400" dirty="0"/>
              <a:t> </a:t>
            </a:r>
            <a:r>
              <a:rPr lang="fr-FR" sz="2400" dirty="0" err="1"/>
              <a:t>logical</a:t>
            </a:r>
            <a:r>
              <a:rPr lang="fr-FR" sz="2400" dirty="0"/>
              <a:t> to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=&gt; </a:t>
            </a:r>
            <a:r>
              <a:rPr lang="fr-FR" sz="2400" dirty="0" err="1"/>
              <a:t>optimize</a:t>
            </a:r>
            <a:r>
              <a:rPr lang="fr-FR" sz="2400" dirty="0"/>
              <a:t> =&gt; </a:t>
            </a:r>
            <a:r>
              <a:rPr lang="fr-FR" sz="2400" dirty="0" err="1"/>
              <a:t>generate</a:t>
            </a:r>
            <a:r>
              <a:rPr lang="fr-FR" sz="2400" dirty="0"/>
              <a:t> code  =&gt; ...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finally</a:t>
            </a:r>
            <a:r>
              <a:rPr lang="fr-FR" sz="2400" dirty="0"/>
              <a:t> call </a:t>
            </a:r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low-level</a:t>
            </a:r>
            <a:r>
              <a:rPr lang="fr-FR" sz="2400" dirty="0"/>
              <a:t> RDD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low-level</a:t>
            </a:r>
            <a:r>
              <a:rPr lang="fr-FR" sz="2400" dirty="0"/>
              <a:t>,  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high-</a:t>
            </a:r>
            <a:r>
              <a:rPr lang="fr-FR" sz="2400" dirty="0" err="1"/>
              <a:t>level</a:t>
            </a:r>
            <a:r>
              <a:rPr lang="fr-FR" sz="2400" dirty="0"/>
              <a:t>  </a:t>
            </a:r>
            <a:r>
              <a:rPr lang="fr-FR" sz="2400" dirty="0" err="1"/>
              <a:t>using</a:t>
            </a:r>
            <a:r>
              <a:rPr lang="fr-FR" sz="2400" dirty="0"/>
              <a:t> RDD </a:t>
            </a:r>
            <a:r>
              <a:rPr lang="fr-FR" sz="2400" dirty="0" err="1"/>
              <a:t>internally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61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4AF5-9F3E-5972-8C9A-523E0B16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Dataset</a:t>
            </a:r>
            <a:r>
              <a:rPr lang="fr-FR" dirty="0"/>
              <a:t>/RDD ?</a:t>
            </a:r>
            <a:br>
              <a:rPr lang="fr-FR" dirty="0"/>
            </a:br>
            <a:r>
              <a:rPr lang="fr-FR" dirty="0"/>
              <a:t>How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413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595B-4ABF-192E-C259-3BD90DFB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RDD =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7A34E-26E7-5585-0821-CB7B967989F9}"/>
              </a:ext>
            </a:extLst>
          </p:cNvPr>
          <p:cNvSpPr txBox="1"/>
          <p:nvPr/>
        </p:nvSpPr>
        <p:spPr>
          <a:xfrm>
            <a:off x="4944533" y="2385180"/>
            <a:ext cx="22322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/>
              <a:t>R</a:t>
            </a:r>
            <a:r>
              <a:rPr lang="fr-FR" sz="3200" dirty="0" err="1"/>
              <a:t>esilient</a:t>
            </a:r>
            <a:endParaRPr lang="fr-FR" sz="3200" dirty="0"/>
          </a:p>
          <a:p>
            <a:r>
              <a:rPr lang="fr-FR" sz="5400" b="1" dirty="0"/>
              <a:t>D</a:t>
            </a:r>
            <a:r>
              <a:rPr lang="fr-FR" sz="3200" dirty="0"/>
              <a:t>istributed</a:t>
            </a:r>
          </a:p>
          <a:p>
            <a:r>
              <a:rPr lang="fr-FR" sz="5400" b="1" dirty="0" err="1"/>
              <a:t>D</a:t>
            </a:r>
            <a:r>
              <a:rPr lang="fr-FR" sz="3200" dirty="0" err="1"/>
              <a:t>ataset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5676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5FB5-7816-46F6-81E6-D3AEFFE4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R.D.D.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3BEC7-F650-471D-8B31-01A1A546220D}"/>
              </a:ext>
            </a:extLst>
          </p:cNvPr>
          <p:cNvSpPr txBox="1"/>
          <p:nvPr/>
        </p:nvSpPr>
        <p:spPr>
          <a:xfrm>
            <a:off x="2443480" y="1609279"/>
            <a:ext cx="6823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Resilient</a:t>
            </a:r>
            <a:r>
              <a:rPr lang="fr-FR" sz="3200" dirty="0"/>
              <a:t> = can </a:t>
            </a:r>
            <a:r>
              <a:rPr lang="fr-FR" sz="3200" dirty="0" err="1"/>
              <a:t>resist</a:t>
            </a:r>
            <a:r>
              <a:rPr lang="fr-FR" sz="3200" dirty="0"/>
              <a:t> </a:t>
            </a:r>
            <a:r>
              <a:rPr lang="fr-FR" sz="3200" dirty="0" err="1"/>
              <a:t>failure</a:t>
            </a:r>
            <a:br>
              <a:rPr lang="fr-FR" sz="3200" dirty="0"/>
            </a:br>
            <a:r>
              <a:rPr lang="fr-FR" sz="3200" dirty="0"/>
              <a:t>          …. can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recomputed</a:t>
            </a:r>
            <a:r>
              <a:rPr lang="fr-FR" sz="3200" dirty="0"/>
              <a:t> on </a:t>
            </a:r>
            <a:r>
              <a:rPr lang="fr-FR" sz="3200" dirty="0" err="1"/>
              <a:t>demand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9BD9-724D-4D1D-8C95-68EFBB345F26}"/>
              </a:ext>
            </a:extLst>
          </p:cNvPr>
          <p:cNvSpPr txBox="1"/>
          <p:nvPr/>
        </p:nvSpPr>
        <p:spPr>
          <a:xfrm>
            <a:off x="2443480" y="4263201"/>
            <a:ext cx="8552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Dataset</a:t>
            </a:r>
            <a:r>
              <a:rPr lang="fr-FR" sz="3200" dirty="0"/>
              <a:t> =  …    RDD </a:t>
            </a:r>
            <a:r>
              <a:rPr lang="fr-FR" sz="3200" dirty="0" err="1"/>
              <a:t>result</a:t>
            </a:r>
            <a:r>
              <a:rPr lang="fr-FR" sz="3200" dirty="0"/>
              <a:t> ends up to </a:t>
            </a:r>
            <a:r>
              <a:rPr lang="fr-FR" sz="3200" dirty="0" err="1"/>
              <a:t>be</a:t>
            </a:r>
            <a:r>
              <a:rPr lang="fr-FR" sz="3200" dirty="0"/>
              <a:t> a </a:t>
            </a:r>
          </a:p>
          <a:p>
            <a:r>
              <a:rPr lang="fr-FR" sz="3200" dirty="0"/>
              <a:t>                                </a:t>
            </a:r>
            <a:r>
              <a:rPr lang="fr-FR" sz="3200" dirty="0" err="1"/>
              <a:t>ImmutableList</a:t>
            </a:r>
            <a:r>
              <a:rPr lang="fr-FR" sz="3200" dirty="0"/>
              <a:t>&lt;</a:t>
            </a:r>
            <a:r>
              <a:rPr lang="fr-FR" sz="3200" dirty="0" err="1"/>
              <a:t>ImmutableData</a:t>
            </a:r>
            <a:r>
              <a:rPr lang="fr-FR" sz="3200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5811-D83F-4B77-B563-4964DE6958AA}"/>
              </a:ext>
            </a:extLst>
          </p:cNvPr>
          <p:cNvSpPr txBox="1"/>
          <p:nvPr/>
        </p:nvSpPr>
        <p:spPr>
          <a:xfrm>
            <a:off x="2499360" y="5177601"/>
            <a:ext cx="8330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                   …    </a:t>
            </a:r>
            <a:r>
              <a:rPr lang="fr-FR" sz="3200" dirty="0" err="1"/>
              <a:t>from</a:t>
            </a:r>
            <a:r>
              <a:rPr lang="fr-FR" sz="3200" dirty="0"/>
              <a:t> a </a:t>
            </a:r>
            <a:r>
              <a:rPr lang="fr-FR" sz="3200" dirty="0" err="1"/>
              <a:t>function</a:t>
            </a:r>
            <a:r>
              <a:rPr lang="fr-FR" sz="3200" dirty="0"/>
              <a:t> </a:t>
            </a:r>
            <a:r>
              <a:rPr lang="fr-FR" sz="3200" dirty="0" err="1"/>
              <a:t>definition</a:t>
            </a:r>
            <a:r>
              <a:rPr lang="fr-FR" sz="3200" dirty="0"/>
              <a:t> + inputs</a:t>
            </a:r>
            <a:br>
              <a:rPr lang="fr-FR" sz="3200" dirty="0"/>
            </a:br>
            <a:r>
              <a:rPr lang="fr-FR" sz="3200" dirty="0"/>
              <a:t>                           List&lt;Data&gt; </a:t>
            </a:r>
            <a:r>
              <a:rPr lang="fr-FR" sz="3200" dirty="0" err="1"/>
              <a:t>computeFunc</a:t>
            </a:r>
            <a:r>
              <a:rPr lang="fr-FR" sz="3200" dirty="0"/>
              <a:t>() { …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62A8-75A6-4042-8954-819DCDF37DA4}"/>
              </a:ext>
            </a:extLst>
          </p:cNvPr>
          <p:cNvSpPr txBox="1"/>
          <p:nvPr/>
        </p:nvSpPr>
        <p:spPr>
          <a:xfrm>
            <a:off x="2392680" y="3081932"/>
            <a:ext cx="995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Distributed</a:t>
            </a:r>
            <a:r>
              <a:rPr lang="fr-FR" sz="3200" dirty="0"/>
              <a:t> =  split in partitions, </a:t>
            </a:r>
            <a:r>
              <a:rPr lang="fr-FR" sz="3200" dirty="0" err="1"/>
              <a:t>distributed</a:t>
            </a:r>
            <a:r>
              <a:rPr lang="fr-FR" sz="3200" dirty="0"/>
              <a:t> over </a:t>
            </a:r>
            <a:r>
              <a:rPr lang="fr-FR" sz="3200" dirty="0" err="1"/>
              <a:t>executors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0375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678-1249-8904-A355-3BA9F5A8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680"/>
          </a:xfrm>
        </p:spPr>
        <p:txBody>
          <a:bodyPr/>
          <a:lstStyle/>
          <a:p>
            <a:pPr algn="ctr"/>
            <a:r>
              <a:rPr lang="fr-FR" dirty="0"/>
              <a:t>source code  http://github.com/apache/spark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492DC-4591-2267-436B-8E3E8EA9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56" y="2256576"/>
            <a:ext cx="4977212" cy="450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FDF71-8057-9347-5F2C-9EDFE6AF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" y="712270"/>
            <a:ext cx="11490959" cy="1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F944-7E83-471A-9A3A-2836B788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./bin/</a:t>
            </a:r>
            <a:r>
              <a:rPr lang="fr-FR" dirty="0" err="1"/>
              <a:t>spark-shell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2906C-7416-D4E4-1A9C-E3EEC1EE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0" y="1911048"/>
            <a:ext cx="9409217" cy="4293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06CB52-6141-A506-2AC2-7D13EF12DE8C}"/>
              </a:ext>
            </a:extLst>
          </p:cNvPr>
          <p:cNvSpPr/>
          <p:nvPr/>
        </p:nvSpPr>
        <p:spPr>
          <a:xfrm>
            <a:off x="3275390" y="5256946"/>
            <a:ext cx="2853939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149C6-F03A-5588-6354-59A3427552FF}"/>
              </a:ext>
            </a:extLst>
          </p:cNvPr>
          <p:cNvSpPr/>
          <p:nvPr/>
        </p:nvSpPr>
        <p:spPr>
          <a:xfrm>
            <a:off x="2510639" y="5921245"/>
            <a:ext cx="837323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BBFC2-CED4-8526-93F9-C896C50D223A}"/>
              </a:ext>
            </a:extLst>
          </p:cNvPr>
          <p:cNvSpPr/>
          <p:nvPr/>
        </p:nvSpPr>
        <p:spPr>
          <a:xfrm>
            <a:off x="2465010" y="1858184"/>
            <a:ext cx="457200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72C021-604B-A7C3-3061-CEC9A5404CFB}"/>
              </a:ext>
            </a:extLst>
          </p:cNvPr>
          <p:cNvSpPr/>
          <p:nvPr/>
        </p:nvSpPr>
        <p:spPr>
          <a:xfrm>
            <a:off x="1847109" y="1832472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77C10B-212B-3722-9751-9C5C982149A4}"/>
              </a:ext>
            </a:extLst>
          </p:cNvPr>
          <p:cNvSpPr/>
          <p:nvPr/>
        </p:nvSpPr>
        <p:spPr>
          <a:xfrm>
            <a:off x="1771752" y="5525549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75812-A1E3-AA38-8CD8-C8F22BAF812C}"/>
              </a:ext>
            </a:extLst>
          </p:cNvPr>
          <p:cNvSpPr txBox="1"/>
          <p:nvPr/>
        </p:nvSpPr>
        <p:spPr>
          <a:xfrm>
            <a:off x="0" y="5300718"/>
            <a:ext cx="162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  <a:p>
            <a:r>
              <a:rPr lang="fr-FR" dirty="0"/>
              <a:t>type scala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A93A0-9391-1794-A882-12F83BA48366}"/>
              </a:ext>
            </a:extLst>
          </p:cNvPr>
          <p:cNvSpPr txBox="1"/>
          <p:nvPr/>
        </p:nvSpPr>
        <p:spPr>
          <a:xfrm>
            <a:off x="75357" y="150930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</a:t>
            </a:r>
            <a:r>
              <a:rPr lang="fr-FR" dirty="0" err="1"/>
              <a:t>spark-shell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terminal</a:t>
            </a:r>
          </a:p>
        </p:txBody>
      </p:sp>
    </p:spTree>
    <p:extLst>
      <p:ext uri="{BB962C8B-B14F-4D97-AF65-F5344CB8AC3E}">
        <p14:creationId xmlns:p14="http://schemas.microsoft.com/office/powerpoint/2010/main" val="322432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14B6-A4C5-FA34-2D97-2F9A796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98195"/>
          </a:xfrm>
        </p:spPr>
        <p:txBody>
          <a:bodyPr/>
          <a:lstStyle/>
          <a:p>
            <a:pPr algn="ctr"/>
            <a:r>
              <a:rPr lang="fr-FR" dirty="0"/>
              <a:t>RDD  /** </a:t>
            </a:r>
            <a:r>
              <a:rPr lang="fr-FR" dirty="0" err="1"/>
              <a:t>javadoc</a:t>
            </a:r>
            <a:r>
              <a:rPr lang="fr-FR" dirty="0"/>
              <a:t>... */   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694-2F76-70E8-C494-A6C5EC1FFF9B}"/>
              </a:ext>
            </a:extLst>
          </p:cNvPr>
          <p:cNvSpPr txBox="1"/>
          <p:nvPr/>
        </p:nvSpPr>
        <p:spPr>
          <a:xfrm>
            <a:off x="2626360" y="1508760"/>
            <a:ext cx="90647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Resilient Distributed Dataset </a:t>
            </a:r>
            <a:r>
              <a:rPr lang="en-US" sz="2800" dirty="0"/>
              <a:t>(RDD), </a:t>
            </a:r>
          </a:p>
          <a:p>
            <a:r>
              <a:rPr lang="en-US" sz="2800" dirty="0"/>
              <a:t>   the</a:t>
            </a:r>
            <a:r>
              <a:rPr lang="en-US" sz="2800" b="1" dirty="0"/>
              <a:t> basic abstraction</a:t>
            </a:r>
            <a:r>
              <a:rPr lang="en-US" sz="2800" dirty="0"/>
              <a:t> in Spark. </a:t>
            </a:r>
          </a:p>
          <a:p>
            <a:endParaRPr lang="en-US" sz="2800" dirty="0"/>
          </a:p>
          <a:p>
            <a:r>
              <a:rPr lang="en-US" sz="2800" dirty="0"/>
              <a:t>Represents </a:t>
            </a:r>
          </a:p>
          <a:p>
            <a:r>
              <a:rPr lang="en-US" sz="2800" dirty="0"/>
              <a:t>   an </a:t>
            </a:r>
            <a:r>
              <a:rPr lang="en-US" sz="2800" b="1" dirty="0"/>
              <a:t>immutable</a:t>
            </a:r>
            <a:r>
              <a:rPr lang="en-US" sz="2800" dirty="0"/>
              <a:t>, 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partitioned</a:t>
            </a:r>
            <a:r>
              <a:rPr lang="en-US" sz="2800" dirty="0"/>
              <a:t> </a:t>
            </a:r>
            <a:r>
              <a:rPr lang="en-US" sz="2800" b="1" dirty="0"/>
              <a:t>collection</a:t>
            </a:r>
            <a:r>
              <a:rPr lang="en-US" sz="2800" dirty="0"/>
              <a:t> of elements </a:t>
            </a:r>
          </a:p>
          <a:p>
            <a:r>
              <a:rPr lang="en-US" sz="2800" dirty="0"/>
              <a:t>   that can be operated on</a:t>
            </a:r>
            <a:r>
              <a:rPr lang="en-US" sz="2800" b="1" dirty="0"/>
              <a:t> in parallel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This class contains the basic operations available on all RDDs,</a:t>
            </a:r>
          </a:p>
          <a:p>
            <a:r>
              <a:rPr lang="en-US" sz="2800" dirty="0"/>
              <a:t>    such as `map`, `filter`, and `persist`. </a:t>
            </a:r>
          </a:p>
          <a:p>
            <a:r>
              <a:rPr lang="en-US" sz="2800" dirty="0"/>
              <a:t>In addition, </a:t>
            </a:r>
            <a:r>
              <a:rPr lang="en-US" sz="2800" dirty="0" err="1"/>
              <a:t>PairRDDFunctions</a:t>
            </a:r>
            <a:r>
              <a:rPr lang="en-US" sz="2800" dirty="0"/>
              <a:t> (..) of key-value pairs,  </a:t>
            </a:r>
          </a:p>
          <a:p>
            <a:r>
              <a:rPr lang="en-US" sz="2800" dirty="0"/>
              <a:t>   (..contains) `</a:t>
            </a:r>
            <a:r>
              <a:rPr lang="en-US" sz="2800" dirty="0" err="1"/>
              <a:t>groupByKey</a:t>
            </a:r>
            <a:r>
              <a:rPr lang="en-US" sz="2800" dirty="0"/>
              <a:t>` and `join` (..)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238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F7B-0B7B-9C5B-658D-4208604B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838835"/>
          </a:xfrm>
        </p:spPr>
        <p:txBody>
          <a:bodyPr/>
          <a:lstStyle/>
          <a:p>
            <a:pPr algn="ctr"/>
            <a:r>
              <a:rPr lang="fr-FR" dirty="0"/>
              <a:t>RDD /** </a:t>
            </a:r>
            <a:r>
              <a:rPr lang="fr-FR" dirty="0" err="1"/>
              <a:t>javadoc</a:t>
            </a:r>
            <a:r>
              <a:rPr lang="fr-FR" dirty="0"/>
              <a:t>... */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574B8-73D1-E16F-5C79-A3A07E691417}"/>
              </a:ext>
            </a:extLst>
          </p:cNvPr>
          <p:cNvSpPr txBox="1"/>
          <p:nvPr/>
        </p:nvSpPr>
        <p:spPr>
          <a:xfrm>
            <a:off x="2428240" y="1513840"/>
            <a:ext cx="924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Internally, each RDD is characterized by :</a:t>
            </a:r>
          </a:p>
          <a:p>
            <a:endParaRPr lang="en-US" sz="2800" dirty="0"/>
          </a:p>
          <a:p>
            <a:r>
              <a:rPr lang="en-US" sz="2800" dirty="0"/>
              <a:t>  - A </a:t>
            </a:r>
            <a:r>
              <a:rPr lang="en-US" sz="2800" b="1" dirty="0"/>
              <a:t>list of partitions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A </a:t>
            </a:r>
            <a:r>
              <a:rPr lang="en-US" sz="2800" b="1" dirty="0"/>
              <a:t>function for computing </a:t>
            </a:r>
            <a:r>
              <a:rPr lang="en-US" sz="2800" dirty="0"/>
              <a:t>each split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- A list of </a:t>
            </a:r>
            <a:r>
              <a:rPr lang="en-US" sz="2800" b="1" dirty="0"/>
              <a:t>dependencies on other RDDs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Optionally, a </a:t>
            </a:r>
            <a:r>
              <a:rPr lang="en-US" sz="2800" b="1" dirty="0"/>
              <a:t>Partitioner</a:t>
            </a:r>
            <a:endParaRPr lang="en-US" sz="2800" dirty="0"/>
          </a:p>
          <a:p>
            <a:r>
              <a:rPr lang="en-US" sz="2800" dirty="0"/>
              <a:t>  - Optionally, a list of </a:t>
            </a:r>
            <a:r>
              <a:rPr lang="en-US" sz="2800" b="1" dirty="0"/>
              <a:t>preferred locations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9434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4C5-4DF3-299C-68B0-497B0AE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59"/>
            <a:ext cx="10515600" cy="909955"/>
          </a:xfrm>
        </p:spPr>
        <p:txBody>
          <a:bodyPr/>
          <a:lstStyle/>
          <a:p>
            <a:pPr algn="ctr"/>
            <a:r>
              <a:rPr lang="fr-FR" dirty="0"/>
              <a:t>RDD /** </a:t>
            </a:r>
            <a:r>
              <a:rPr lang="fr-FR" dirty="0" err="1"/>
              <a:t>javadoc</a:t>
            </a:r>
            <a:r>
              <a:rPr lang="fr-FR" dirty="0"/>
              <a:t>... */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6533-6258-089A-B34C-BCE09EC88E17}"/>
              </a:ext>
            </a:extLst>
          </p:cNvPr>
          <p:cNvSpPr txBox="1"/>
          <p:nvPr/>
        </p:nvSpPr>
        <p:spPr>
          <a:xfrm>
            <a:off x="487680" y="1894840"/>
            <a:ext cx="1176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(..) in Spark is done based on these methods, </a:t>
            </a:r>
          </a:p>
          <a:p>
            <a:r>
              <a:rPr lang="en-US" sz="2400" dirty="0"/>
              <a:t>  allowing each RDD </a:t>
            </a:r>
            <a:r>
              <a:rPr lang="en-US" sz="2400" b="1" dirty="0"/>
              <a:t>to implement </a:t>
            </a:r>
            <a:r>
              <a:rPr lang="en-US" sz="2400" dirty="0"/>
              <a:t>its own </a:t>
            </a:r>
            <a:r>
              <a:rPr lang="en-US" sz="2400" b="1" dirty="0"/>
              <a:t>way of computing </a:t>
            </a:r>
            <a:r>
              <a:rPr lang="en-US" sz="2400" dirty="0"/>
              <a:t>itself. </a:t>
            </a:r>
          </a:p>
          <a:p>
            <a:endParaRPr lang="en-US" sz="2400" dirty="0"/>
          </a:p>
          <a:p>
            <a:r>
              <a:rPr lang="en-US" sz="2400" dirty="0"/>
              <a:t>Indeed, users </a:t>
            </a:r>
            <a:r>
              <a:rPr lang="en-US" sz="2400" b="1" dirty="0"/>
              <a:t>can implement </a:t>
            </a:r>
            <a:r>
              <a:rPr lang="en-US" sz="2400" dirty="0"/>
              <a:t>custom RDDs </a:t>
            </a:r>
          </a:p>
          <a:p>
            <a:r>
              <a:rPr lang="en-US" sz="2400" dirty="0"/>
              <a:t>   (e.g. for reading data from a new storage system) </a:t>
            </a:r>
          </a:p>
          <a:p>
            <a:r>
              <a:rPr lang="en-US" sz="2400" dirty="0"/>
              <a:t>  by </a:t>
            </a:r>
            <a:r>
              <a:rPr lang="en-US" sz="2400" b="1" dirty="0"/>
              <a:t>overriding </a:t>
            </a:r>
            <a:r>
              <a:rPr lang="en-US" sz="2400" dirty="0"/>
              <a:t>these functions. </a:t>
            </a:r>
          </a:p>
          <a:p>
            <a:endParaRPr lang="en-US" sz="2400" dirty="0"/>
          </a:p>
          <a:p>
            <a:r>
              <a:rPr lang="en-US" sz="2400" dirty="0"/>
              <a:t>Please refer to the</a:t>
            </a:r>
          </a:p>
          <a:p>
            <a:r>
              <a:rPr lang="en-US" sz="2400" dirty="0"/>
              <a:t>   &lt;a </a:t>
            </a:r>
            <a:r>
              <a:rPr lang="en-US" sz="2400" dirty="0" err="1"/>
              <a:t>href</a:t>
            </a:r>
            <a:r>
              <a:rPr lang="en-US" sz="2400" dirty="0"/>
              <a:t>="http://people.csail.mit.edu/</a:t>
            </a:r>
            <a:r>
              <a:rPr lang="en-US" sz="2400" dirty="0" err="1"/>
              <a:t>matei</a:t>
            </a:r>
            <a:r>
              <a:rPr lang="en-US" sz="2400" dirty="0"/>
              <a:t>/papers/2012/nsdi_spark.pdf"&gt;Spark paper&lt;/a&gt;</a:t>
            </a:r>
          </a:p>
          <a:p>
            <a:r>
              <a:rPr lang="en-US" sz="2400" dirty="0"/>
              <a:t>   for more details on RDD internals.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4919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D8A5-1E0E-217F-D812-7DD1FE71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6"/>
            <a:ext cx="10515600" cy="1325563"/>
          </a:xfrm>
        </p:spPr>
        <p:txBody>
          <a:bodyPr/>
          <a:lstStyle/>
          <a:p>
            <a:r>
              <a:rPr lang="fr-FR" dirty="0"/>
              <a:t>RDD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55C8-46A5-20D6-8750-6C85E24E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25" y="294640"/>
            <a:ext cx="5544030" cy="650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3645-DD34-C6FF-3E01-CEF0628991E3}"/>
              </a:ext>
            </a:extLst>
          </p:cNvPr>
          <p:cNvSpPr txBox="1"/>
          <p:nvPr/>
        </p:nvSpPr>
        <p:spPr>
          <a:xfrm>
            <a:off x="777240" y="1490008"/>
            <a:ext cx="2212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Fault-Tolerant</a:t>
            </a:r>
            <a:endParaRPr lang="fr-FR" sz="2400" b="1" dirty="0"/>
          </a:p>
          <a:p>
            <a:r>
              <a:rPr lang="fr-FR" sz="2400" b="1" dirty="0"/>
              <a:t>Abstraction</a:t>
            </a:r>
          </a:p>
          <a:p>
            <a:r>
              <a:rPr lang="fr-FR" sz="2400" b="1" dirty="0"/>
              <a:t>For In-Memory</a:t>
            </a:r>
            <a:br>
              <a:rPr lang="fr-FR" sz="2400" b="1" dirty="0"/>
            </a:br>
            <a:r>
              <a:rPr lang="fr-FR" sz="2400" b="1" dirty="0"/>
              <a:t>Cluster </a:t>
            </a:r>
          </a:p>
          <a:p>
            <a:r>
              <a:rPr lang="fr-FR" sz="2400" b="1" dirty="0" err="1"/>
              <a:t>computing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F5844-6D84-6F9F-9FA1-EC630CA29337}"/>
              </a:ext>
            </a:extLst>
          </p:cNvPr>
          <p:cNvSpPr txBox="1"/>
          <p:nvPr/>
        </p:nvSpPr>
        <p:spPr>
          <a:xfrm>
            <a:off x="777240" y="3952240"/>
            <a:ext cx="4944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achieve fault tolerance efficiently, </a:t>
            </a:r>
          </a:p>
          <a:p>
            <a:r>
              <a:rPr lang="en-US" dirty="0"/>
              <a:t>RDDs provide a restricted form of shared memory, </a:t>
            </a:r>
          </a:p>
          <a:p>
            <a:r>
              <a:rPr lang="en-US" dirty="0"/>
              <a:t>based on coarse-grained transformations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9A11624-CEF0-296C-B1BF-176E6C768E55}"/>
              </a:ext>
            </a:extLst>
          </p:cNvPr>
          <p:cNvSpPr/>
          <p:nvPr/>
        </p:nvSpPr>
        <p:spPr>
          <a:xfrm>
            <a:off x="394800" y="3700165"/>
            <a:ext cx="5327255" cy="1427480"/>
          </a:xfrm>
          <a:prstGeom prst="wedgeEllipseCallout">
            <a:avLst>
              <a:gd name="adj1" fmla="val 67987"/>
              <a:gd name="adj2" fmla="val -6670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89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DCD-4E9F-D17C-ACDB-9B434B7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74395"/>
          </a:xfrm>
        </p:spPr>
        <p:txBody>
          <a:bodyPr/>
          <a:lstStyle/>
          <a:p>
            <a:pPr algn="ctr"/>
            <a:r>
              <a:rPr lang="fr-FR" dirty="0"/>
              <a:t>RDD Abstract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C3E7-1C32-0269-DDA0-BB2A23BB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764777"/>
            <a:ext cx="6502003" cy="59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86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BA8BCC-4B95-4359-B587-861FEC4F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50" y="776253"/>
            <a:ext cx="7212169" cy="5158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9EF6-4C59-48B9-9D7C-F2F024AC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4711837"/>
            <a:ext cx="5897880" cy="1894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03E2-6605-40D3-B3E0-CAA88E7C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6253"/>
          </a:xfrm>
        </p:spPr>
        <p:txBody>
          <a:bodyPr/>
          <a:lstStyle/>
          <a:p>
            <a:pPr algn="ctr"/>
            <a:r>
              <a:rPr lang="fr-FR" dirty="0"/>
              <a:t>abstract class </a:t>
            </a:r>
            <a:r>
              <a:rPr lang="fr-FR" dirty="0" err="1"/>
              <a:t>org.apache.spark.rdd.RDD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116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5256-742D-4233-B6AD-E91C76A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60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80BD-3DFF-4065-8EB5-686B0FC3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139" y="1467448"/>
            <a:ext cx="3169920" cy="103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3B29D-92E1-484A-AB59-248BCE7A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" y="3667760"/>
            <a:ext cx="4683583" cy="2061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12262-ACE8-4E4B-A69C-B68008EE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20" y="2928859"/>
            <a:ext cx="4284019" cy="3609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FDDE30-A7FB-4AAE-BECB-5AC5B3170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1089947"/>
            <a:ext cx="3664903" cy="2339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12363D-235D-4013-AE06-8627B8320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120" y="650766"/>
            <a:ext cx="2802398" cy="2339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CB149-F4D9-4FC1-8322-89202C4D7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361" y="1007612"/>
            <a:ext cx="2251082" cy="4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303D-F4D2-43B6-A1E0-B37520E3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-259569"/>
            <a:ext cx="7630160" cy="1325563"/>
          </a:xfrm>
        </p:spPr>
        <p:txBody>
          <a:bodyPr/>
          <a:lstStyle/>
          <a:p>
            <a:pPr algn="ctr"/>
            <a:r>
              <a:rPr lang="fr-FR" dirty="0"/>
              <a:t>RDD </a:t>
            </a:r>
            <a:r>
              <a:rPr lang="fr-FR" dirty="0" err="1"/>
              <a:t>operators</a:t>
            </a:r>
            <a:r>
              <a:rPr lang="fr-FR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550A8-96DA-4AEC-8AE0-4F2878B1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4" y="403213"/>
            <a:ext cx="3375586" cy="6150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9ADB9-B348-45EA-A174-521FEACC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54" y="0"/>
            <a:ext cx="31111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2DB4B-DACC-442A-85C2-F3C5C25F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831530"/>
            <a:ext cx="3569017" cy="1723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8138A-D6EB-4638-998C-C8DDFFBB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80" y="2554673"/>
            <a:ext cx="3111190" cy="14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4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727B-F92E-4855-BA7E-756A4E2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7822"/>
          </a:xfrm>
        </p:spPr>
        <p:txBody>
          <a:bodyPr/>
          <a:lstStyle/>
          <a:p>
            <a:pPr algn="ctr"/>
            <a:r>
              <a:rPr lang="fr-FR" dirty="0" err="1"/>
              <a:t>Sub</a:t>
            </a:r>
            <a:r>
              <a:rPr lang="fr-FR" dirty="0"/>
              <a:t>-classes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extending</a:t>
            </a:r>
            <a:r>
              <a:rPr lang="fr-FR" dirty="0"/>
              <a:t> RDD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D8A0A-E322-4A6B-9029-D4AA5211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96" y="1432560"/>
            <a:ext cx="3319814" cy="5242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AFBCB-7857-40AF-9B65-3C056DCC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1259580"/>
            <a:ext cx="3884844" cy="5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99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018-E0BA-D47E-8DF8-69DD4791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68605"/>
            <a:ext cx="7188200" cy="1448435"/>
          </a:xfrm>
        </p:spPr>
        <p:txBody>
          <a:bodyPr/>
          <a:lstStyle/>
          <a:p>
            <a:pPr algn="ctr"/>
            <a:r>
              <a:rPr lang="fr-FR" dirty="0"/>
              <a:t>Abstract RDD class </a:t>
            </a:r>
            <a:br>
              <a:rPr lang="fr-FR" dirty="0"/>
            </a:br>
            <a:r>
              <a:rPr lang="fr-FR" dirty="0"/>
              <a:t>=&gt; (</a:t>
            </a:r>
            <a:r>
              <a:rPr lang="fr-FR" dirty="0" err="1"/>
              <a:t>many</a:t>
            </a:r>
            <a:r>
              <a:rPr lang="fr-FR" dirty="0"/>
              <a:t>)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2D91-5AA1-FD15-1345-9C73A532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" y="44959"/>
            <a:ext cx="4690221" cy="675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C99A-2301-AEF9-E62C-5F33183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69" y="2480229"/>
            <a:ext cx="4743861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A2A51C-B084-BFFC-162B-69EDABE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54" y="4950171"/>
            <a:ext cx="8485605" cy="228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46C0B-1753-F664-EDEA-848E0F81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74"/>
            <a:ext cx="10515600" cy="805983"/>
          </a:xfrm>
        </p:spPr>
        <p:txBody>
          <a:bodyPr/>
          <a:lstStyle/>
          <a:p>
            <a:pPr algn="ctr"/>
            <a:r>
              <a:rPr lang="fr-FR" dirty="0"/>
              <a:t>2 </a:t>
            </a:r>
            <a:r>
              <a:rPr lang="fr-FR" dirty="0" err="1"/>
              <a:t>built-in</a:t>
            </a:r>
            <a:r>
              <a:rPr lang="fr-FR" dirty="0"/>
              <a:t> Variables </a:t>
            </a:r>
            <a:r>
              <a:rPr lang="fr-FR" dirty="0" err="1"/>
              <a:t>Available</a:t>
            </a:r>
            <a:r>
              <a:rPr lang="fr-FR" dirty="0"/>
              <a:t> : 'sc', '</a:t>
            </a:r>
            <a:r>
              <a:rPr lang="fr-FR" dirty="0" err="1"/>
              <a:t>spark</a:t>
            </a:r>
            <a:r>
              <a:rPr lang="fr-FR" dirty="0"/>
              <a:t>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56CFA-6404-177D-0BCD-71856765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5" y="1475831"/>
            <a:ext cx="7418713" cy="2705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FEA866-B993-764A-5925-D3DAF3086601}"/>
              </a:ext>
            </a:extLst>
          </p:cNvPr>
          <p:cNvSpPr/>
          <p:nvPr/>
        </p:nvSpPr>
        <p:spPr>
          <a:xfrm>
            <a:off x="1911253" y="4950172"/>
            <a:ext cx="3328403" cy="2476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BB9A5-4DFA-9517-FCC0-3A701B35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54" y="5547232"/>
            <a:ext cx="3753175" cy="247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D327B7-ECC2-CDAF-1FDC-AC6BD5C3D138}"/>
              </a:ext>
            </a:extLst>
          </p:cNvPr>
          <p:cNvSpPr/>
          <p:nvPr/>
        </p:nvSpPr>
        <p:spPr>
          <a:xfrm>
            <a:off x="1911254" y="5547231"/>
            <a:ext cx="3618689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0B7FCA-905C-06B6-2337-5B0E40D7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54" y="4460884"/>
            <a:ext cx="6134632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8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5FEA-6CDF-FBAB-B4FA-09F25F18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560" cy="1325563"/>
          </a:xfrm>
        </p:spPr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algorithm</a:t>
            </a:r>
            <a:r>
              <a:rPr lang="fr-FR" dirty="0"/>
              <a:t> / transformation  =&gt; 1 RDD </a:t>
            </a:r>
            <a:r>
              <a:rPr lang="fr-FR" dirty="0" err="1"/>
              <a:t>Sub</a:t>
            </a:r>
            <a:r>
              <a:rPr lang="fr-FR" dirty="0"/>
              <a:t>-class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AE96-F172-4F12-FAD6-4CFBB8EC79BA}"/>
              </a:ext>
            </a:extLst>
          </p:cNvPr>
          <p:cNvSpPr txBox="1"/>
          <p:nvPr/>
        </p:nvSpPr>
        <p:spPr>
          <a:xfrm>
            <a:off x="304800" y="1777122"/>
            <a:ext cx="66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  </a:t>
            </a:r>
            <a:r>
              <a:rPr lang="fr-FR" sz="2400" dirty="0" err="1"/>
              <a:t>rdd.map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     or   </a:t>
            </a:r>
            <a:r>
              <a:rPr lang="fr-FR" sz="2400" dirty="0" err="1"/>
              <a:t>rdd.flatMap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D8271-0336-577F-677B-1B6A0EA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" y="2426821"/>
            <a:ext cx="5375733" cy="2912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298CB-1F54-9E0B-54FC-E0292B1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0" y="3058160"/>
            <a:ext cx="6012039" cy="3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=&gt; </a:t>
            </a:r>
            <a:r>
              <a:rPr lang="fr-FR" dirty="0" err="1"/>
              <a:t>Create</a:t>
            </a:r>
            <a:r>
              <a:rPr lang="fr-FR" dirty="0"/>
              <a:t> new RDD (</a:t>
            </a:r>
            <a:r>
              <a:rPr lang="fr-FR" dirty="0" err="1"/>
              <a:t>linked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695848" y="1949468"/>
            <a:ext cx="3775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RDD rdd1 = …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rdd2   =  rdd1 .</a:t>
            </a:r>
            <a:r>
              <a:rPr lang="fr-FR" sz="2400" dirty="0" err="1"/>
              <a:t>map</a:t>
            </a:r>
            <a:r>
              <a:rPr lang="fr-FR" sz="2400" dirty="0"/>
              <a:t>( ..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rdd3 = ..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rdd4 = rdd2 .</a:t>
            </a:r>
            <a:r>
              <a:rPr lang="fr-FR" sz="2400" dirty="0" err="1"/>
              <a:t>join</a:t>
            </a:r>
            <a:r>
              <a:rPr lang="fr-FR" sz="2400" dirty="0"/>
              <a:t>( rdd3 )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23212"/>
              </p:ext>
            </p:extLst>
          </p:nvPr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381523"/>
              </p:ext>
            </p:extLst>
          </p:nvPr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E09F4-8B3B-3F29-B2FD-133AB77DD451}"/>
              </a:ext>
            </a:extLst>
          </p:cNvPr>
          <p:cNvCxnSpPr>
            <a:cxnSpLocks/>
          </p:cNvCxnSpPr>
          <p:nvPr/>
        </p:nvCxnSpPr>
        <p:spPr>
          <a:xfrm flipH="1" flipV="1">
            <a:off x="4979345" y="2398486"/>
            <a:ext cx="426267" cy="409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FC7EA-9DF8-1AF3-6179-A8BC7EC65691}"/>
              </a:ext>
            </a:extLst>
          </p:cNvPr>
          <p:cNvSpPr txBox="1"/>
          <p:nvPr/>
        </p:nvSpPr>
        <p:spPr>
          <a:xfrm>
            <a:off x="5291590" y="23106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dependency</a:t>
            </a:r>
            <a:endParaRPr lang="fr-FR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979086"/>
              </p:ext>
            </p:extLst>
          </p:nvPr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98560"/>
              </p:ext>
            </p:extLst>
          </p:nvPr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CCAE7-5128-7A67-AC8A-72395F03BF65}"/>
              </a:ext>
            </a:extLst>
          </p:cNvPr>
          <p:cNvCxnSpPr>
            <a:cxnSpLocks/>
          </p:cNvCxnSpPr>
          <p:nvPr/>
        </p:nvCxnSpPr>
        <p:spPr>
          <a:xfrm flipH="1" flipV="1">
            <a:off x="7962266" y="4553804"/>
            <a:ext cx="1030223" cy="36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7D893-A967-E880-E2D3-7E7D1ADCC2EC}"/>
              </a:ext>
            </a:extLst>
          </p:cNvPr>
          <p:cNvCxnSpPr>
            <a:cxnSpLocks/>
          </p:cNvCxnSpPr>
          <p:nvPr/>
        </p:nvCxnSpPr>
        <p:spPr>
          <a:xfrm flipH="1" flipV="1">
            <a:off x="6709497" y="3491093"/>
            <a:ext cx="2306548" cy="128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AFF9A-ABAD-227B-0EE1-EBEB7C34AC05}"/>
              </a:ext>
            </a:extLst>
          </p:cNvPr>
          <p:cNvSpPr txBox="1"/>
          <p:nvPr/>
        </p:nvSpPr>
        <p:spPr>
          <a:xfrm>
            <a:off x="7689729" y="369798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6206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compute</a:t>
            </a:r>
            <a:r>
              <a:rPr lang="fr-FR" dirty="0"/>
              <a:t>() =&gt; … </a:t>
            </a:r>
            <a:r>
              <a:rPr lang="fr-FR" dirty="0" err="1"/>
              <a:t>dependency.compute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8269810" y="6194526"/>
            <a:ext cx="27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(1) : rdd4.compute()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C5328-F558-25C3-C964-C01F0D4A6A40}"/>
              </a:ext>
            </a:extLst>
          </p:cNvPr>
          <p:cNvSpPr txBox="1"/>
          <p:nvPr/>
        </p:nvSpPr>
        <p:spPr>
          <a:xfrm>
            <a:off x="8699233" y="3796031"/>
            <a:ext cx="2849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(2a) : rdd3.compute()</a:t>
            </a:r>
          </a:p>
          <a:p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ECCF-A9D4-4EDF-ACB3-5474E106B6ED}"/>
              </a:ext>
            </a:extLst>
          </p:cNvPr>
          <p:cNvSpPr txBox="1"/>
          <p:nvPr/>
        </p:nvSpPr>
        <p:spPr>
          <a:xfrm>
            <a:off x="7814871" y="3247755"/>
            <a:ext cx="28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(2b) : rdd2.compute()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A0FABD7E-22C2-DC40-3D9F-1913B6B72326}"/>
              </a:ext>
            </a:extLst>
          </p:cNvPr>
          <p:cNvSpPr/>
          <p:nvPr/>
        </p:nvSpPr>
        <p:spPr>
          <a:xfrm rot="12542338">
            <a:off x="8051362" y="4436888"/>
            <a:ext cx="105902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297D2E8-D95B-141F-C7EB-3D58E60E6164}"/>
              </a:ext>
            </a:extLst>
          </p:cNvPr>
          <p:cNvSpPr/>
          <p:nvPr/>
        </p:nvSpPr>
        <p:spPr>
          <a:xfrm rot="12542338">
            <a:off x="6740060" y="3831603"/>
            <a:ext cx="259958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5F5D9F6D-3763-EF95-FC4F-01468983D70F}"/>
              </a:ext>
            </a:extLst>
          </p:cNvPr>
          <p:cNvSpPr/>
          <p:nvPr/>
        </p:nvSpPr>
        <p:spPr>
          <a:xfrm rot="12542338">
            <a:off x="4999320" y="2068509"/>
            <a:ext cx="143769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0A043-DF02-50D2-D3F0-F92CB890F048}"/>
              </a:ext>
            </a:extLst>
          </p:cNvPr>
          <p:cNvSpPr txBox="1"/>
          <p:nvPr/>
        </p:nvSpPr>
        <p:spPr>
          <a:xfrm>
            <a:off x="6199096" y="1870245"/>
            <a:ext cx="27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(3) : rdd1.compute()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1D7C3A-F519-EB03-2AC3-B60EA848474F}"/>
              </a:ext>
            </a:extLst>
          </p:cNvPr>
          <p:cNvSpPr/>
          <p:nvPr/>
        </p:nvSpPr>
        <p:spPr>
          <a:xfrm>
            <a:off x="6062574" y="6194526"/>
            <a:ext cx="1933066" cy="476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44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CE8-4F84-2F01-C62D-3D1DF3A7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1" y="276634"/>
            <a:ext cx="11702844" cy="1325563"/>
          </a:xfrm>
        </p:spPr>
        <p:txBody>
          <a:bodyPr/>
          <a:lstStyle/>
          <a:p>
            <a:r>
              <a:rPr lang="fr-FR" dirty="0"/>
              <a:t>RDD </a:t>
            </a:r>
            <a:r>
              <a:rPr lang="fr-FR" dirty="0" err="1"/>
              <a:t>Dependencies</a:t>
            </a:r>
            <a:r>
              <a:rPr lang="fr-FR" dirty="0"/>
              <a:t> : DAG (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5469CE-3106-64CC-CA65-7A96FE007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418720"/>
              </p:ext>
            </p:extLst>
          </p:nvPr>
        </p:nvGraphicFramePr>
        <p:xfrm>
          <a:off x="192800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4695C3-E1AF-DC25-E86A-03C8E64BBDDF}"/>
              </a:ext>
            </a:extLst>
          </p:cNvPr>
          <p:cNvSpPr txBox="1"/>
          <p:nvPr/>
        </p:nvSpPr>
        <p:spPr>
          <a:xfrm>
            <a:off x="2241444" y="23376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6BCED5-AEAB-197E-1911-E759434D5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84636"/>
              </p:ext>
            </p:extLst>
          </p:nvPr>
        </p:nvGraphicFramePr>
        <p:xfrm>
          <a:off x="1928003" y="3974522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3974522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51194-1DFC-943A-7BC1-71F5FF4F84C6}"/>
              </a:ext>
            </a:extLst>
          </p:cNvPr>
          <p:cNvSpPr txBox="1"/>
          <p:nvPr/>
        </p:nvSpPr>
        <p:spPr>
          <a:xfrm>
            <a:off x="2241444" y="40607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C293FB-728B-8BBD-2214-428588909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72867"/>
              </p:ext>
            </p:extLst>
          </p:nvPr>
        </p:nvGraphicFramePr>
        <p:xfrm>
          <a:off x="522918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18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8945DC-68DE-2EDE-294C-042A1CE73D89}"/>
              </a:ext>
            </a:extLst>
          </p:cNvPr>
          <p:cNvSpPr txBox="1"/>
          <p:nvPr/>
        </p:nvSpPr>
        <p:spPr>
          <a:xfrm>
            <a:off x="5299948" y="238378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591BE6-FBF0-636E-2AF6-C6E3D4EAE7B1}"/>
              </a:ext>
            </a:extLst>
          </p:cNvPr>
          <p:cNvCxnSpPr>
            <a:cxnSpLocks/>
          </p:cNvCxnSpPr>
          <p:nvPr/>
        </p:nvCxnSpPr>
        <p:spPr>
          <a:xfrm flipH="1">
            <a:off x="3753154" y="3133356"/>
            <a:ext cx="12241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1725596-862D-FF6D-7E45-284890EEF02C}"/>
              </a:ext>
            </a:extLst>
          </p:cNvPr>
          <p:cNvSpPr/>
          <p:nvPr/>
        </p:nvSpPr>
        <p:spPr>
          <a:xfrm rot="10800000">
            <a:off x="3944883" y="2479123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BE1F-CCE8-980C-33B4-978F64AF7AFC}"/>
              </a:ext>
            </a:extLst>
          </p:cNvPr>
          <p:cNvSpPr txBox="1"/>
          <p:nvPr/>
        </p:nvSpPr>
        <p:spPr>
          <a:xfrm>
            <a:off x="3590871" y="192666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39271-67E0-6E19-4DCA-0266397FFD84}"/>
              </a:ext>
            </a:extLst>
          </p:cNvPr>
          <p:cNvSpPr txBox="1"/>
          <p:nvPr/>
        </p:nvSpPr>
        <p:spPr>
          <a:xfrm>
            <a:off x="3790188" y="3179483"/>
            <a:ext cx="141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Computation</a:t>
            </a:r>
          </a:p>
          <a:p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691E86-AFE4-A382-A74F-5E3F6454A483}"/>
              </a:ext>
            </a:extLst>
          </p:cNvPr>
          <p:cNvSpPr/>
          <p:nvPr/>
        </p:nvSpPr>
        <p:spPr>
          <a:xfrm rot="12862942">
            <a:off x="7176625" y="3152467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ACEB60D-8C5E-7D1E-F3EC-7C767DB71566}"/>
              </a:ext>
            </a:extLst>
          </p:cNvPr>
          <p:cNvSpPr/>
          <p:nvPr/>
        </p:nvSpPr>
        <p:spPr>
          <a:xfrm rot="10352045">
            <a:off x="4020423" y="4176859"/>
            <a:ext cx="4080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5FDE379-39E1-7978-4FE6-AB3E2525FE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32500"/>
              </p:ext>
            </p:extLst>
          </p:nvPr>
        </p:nvGraphicFramePr>
        <p:xfrm>
          <a:off x="8363693" y="3311740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3693" y="3311740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BFEAD0-A335-5F37-DF96-BF331087BD19}"/>
              </a:ext>
            </a:extLst>
          </p:cNvPr>
          <p:cNvSpPr txBox="1"/>
          <p:nvPr/>
        </p:nvSpPr>
        <p:spPr>
          <a:xfrm>
            <a:off x="8459412" y="3563439"/>
            <a:ext cx="163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 RDD2, RDD3)</a:t>
            </a: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175F0CE-7FA6-A3EB-0881-28FB9C6E2FE5}"/>
              </a:ext>
            </a:extLst>
          </p:cNvPr>
          <p:cNvSpPr/>
          <p:nvPr/>
        </p:nvSpPr>
        <p:spPr>
          <a:xfrm>
            <a:off x="869197" y="4486769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48543D53-B4E1-36D5-A0BF-6BD7426EDC4B}"/>
              </a:ext>
            </a:extLst>
          </p:cNvPr>
          <p:cNvSpPr/>
          <p:nvPr/>
        </p:nvSpPr>
        <p:spPr>
          <a:xfrm>
            <a:off x="869197" y="2721938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3F43A21-1B33-93C2-64CA-3289141F6478}"/>
              </a:ext>
            </a:extLst>
          </p:cNvPr>
          <p:cNvSpPr/>
          <p:nvPr/>
        </p:nvSpPr>
        <p:spPr>
          <a:xfrm rot="10800000">
            <a:off x="1422287" y="2659958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7AED740F-D04C-26E8-8C9A-4FD2565ED30B}"/>
              </a:ext>
            </a:extLst>
          </p:cNvPr>
          <p:cNvSpPr/>
          <p:nvPr/>
        </p:nvSpPr>
        <p:spPr>
          <a:xfrm rot="10800000">
            <a:off x="1403452" y="443005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858189AD-E50A-319C-AEC3-015AAA18DF64}"/>
              </a:ext>
            </a:extLst>
          </p:cNvPr>
          <p:cNvSpPr/>
          <p:nvPr/>
        </p:nvSpPr>
        <p:spPr>
          <a:xfrm>
            <a:off x="10917765" y="3721345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517F190-9E0B-71C0-BC06-3E34A0FE1E39}"/>
              </a:ext>
            </a:extLst>
          </p:cNvPr>
          <p:cNvSpPr/>
          <p:nvPr/>
        </p:nvSpPr>
        <p:spPr>
          <a:xfrm rot="10800000">
            <a:off x="10285960" y="372134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FD19A8-093C-133B-AB0C-46026B421C29}"/>
              </a:ext>
            </a:extLst>
          </p:cNvPr>
          <p:cNvSpPr/>
          <p:nvPr/>
        </p:nvSpPr>
        <p:spPr>
          <a:xfrm rot="16200000">
            <a:off x="10744647" y="5135560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E1D5D1E-3AF2-031F-A5D5-A7FFAD0EDBF0}"/>
              </a:ext>
            </a:extLst>
          </p:cNvPr>
          <p:cNvSpPr/>
          <p:nvPr/>
        </p:nvSpPr>
        <p:spPr>
          <a:xfrm rot="16200000">
            <a:off x="5894448" y="1713637"/>
            <a:ext cx="369332" cy="80249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78F28-B164-3F41-C2B0-E6088C9EDB50}"/>
              </a:ext>
            </a:extLst>
          </p:cNvPr>
          <p:cNvSpPr txBox="1"/>
          <p:nvPr/>
        </p:nvSpPr>
        <p:spPr>
          <a:xfrm>
            <a:off x="5299948" y="6039465"/>
            <a:ext cx="23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 DAG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A226D-2425-7484-011F-59B3FE10889B}"/>
              </a:ext>
            </a:extLst>
          </p:cNvPr>
          <p:cNvSpPr txBox="1"/>
          <p:nvPr/>
        </p:nvSpPr>
        <p:spPr>
          <a:xfrm>
            <a:off x="10125365" y="5900965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Terminal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.count()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8B266-84FA-C8B5-C928-ED032738F6C9}"/>
              </a:ext>
            </a:extLst>
          </p:cNvPr>
          <p:cNvSpPr txBox="1"/>
          <p:nvPr/>
        </p:nvSpPr>
        <p:spPr>
          <a:xfrm>
            <a:off x="307855" y="5900964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Init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</a:t>
            </a:r>
            <a:r>
              <a:rPr lang="fr-FR" dirty="0" err="1"/>
              <a:t>read</a:t>
            </a:r>
            <a:r>
              <a:rPr lang="fr-FR" dirty="0"/>
              <a:t>() 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EF4CB89-F595-9751-4AED-28027D77A5CF}"/>
              </a:ext>
            </a:extLst>
          </p:cNvPr>
          <p:cNvSpPr/>
          <p:nvPr/>
        </p:nvSpPr>
        <p:spPr>
          <a:xfrm rot="16200000">
            <a:off x="926153" y="5123486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7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759-1860-4C2A-2F67-3355E2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formalisms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SSA </a:t>
            </a:r>
            <a:r>
              <a:rPr lang="fr-FR" dirty="0" err="1"/>
              <a:t>create</a:t>
            </a:r>
            <a:r>
              <a:rPr lang="fr-FR" dirty="0"/>
              <a:t> Api,  Expression </a:t>
            </a:r>
            <a:r>
              <a:rPr lang="fr-FR" dirty="0" err="1"/>
              <a:t>Algebra</a:t>
            </a:r>
            <a:r>
              <a:rPr lang="fr-FR" dirty="0"/>
              <a:t>,  DAG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2842B-DF40-CBC9-B87E-12351E80DD70}"/>
              </a:ext>
            </a:extLst>
          </p:cNvPr>
          <p:cNvSpPr txBox="1"/>
          <p:nvPr/>
        </p:nvSpPr>
        <p:spPr>
          <a:xfrm>
            <a:off x="1082798" y="3067719"/>
            <a:ext cx="330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RDD rdd1 = …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rdd2   =  rdd1 .</a:t>
            </a:r>
            <a:r>
              <a:rPr lang="fr-FR" sz="1800" dirty="0" err="1"/>
              <a:t>map</a:t>
            </a:r>
            <a:r>
              <a:rPr lang="fr-FR" sz="1800" dirty="0"/>
              <a:t>( .. )</a:t>
            </a:r>
          </a:p>
          <a:p>
            <a:r>
              <a:rPr lang="fr-FR" sz="1800" dirty="0"/>
              <a:t>RDD rdd3 = ..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rdd4 = rdd2 .</a:t>
            </a:r>
            <a:r>
              <a:rPr lang="fr-FR" sz="1800" dirty="0" err="1"/>
              <a:t>join</a:t>
            </a:r>
            <a:r>
              <a:rPr lang="fr-FR" sz="1800" dirty="0"/>
              <a:t>( rdd3 )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01DCE-76D5-7FC7-DFF0-34685CF377CD}"/>
              </a:ext>
            </a:extLst>
          </p:cNvPr>
          <p:cNvSpPr txBox="1"/>
          <p:nvPr/>
        </p:nvSpPr>
        <p:spPr>
          <a:xfrm>
            <a:off x="501847" y="2064945"/>
            <a:ext cx="5643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SSA = Single State </a:t>
            </a:r>
            <a:r>
              <a:rPr lang="fr-FR" sz="3200" b="1" dirty="0" err="1"/>
              <a:t>Assignments</a:t>
            </a:r>
            <a:br>
              <a:rPr lang="fr-FR" sz="3200" b="1" dirty="0"/>
            </a:br>
            <a:r>
              <a:rPr lang="fr-FR" sz="3200" b="1" dirty="0"/>
              <a:t>RDD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B5CC-2FAD-DB59-CA13-69A533012CDF}"/>
              </a:ext>
            </a:extLst>
          </p:cNvPr>
          <p:cNvSpPr txBox="1"/>
          <p:nvPr/>
        </p:nvSpPr>
        <p:spPr>
          <a:xfrm>
            <a:off x="7139633" y="1997782"/>
            <a:ext cx="42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Expression </a:t>
            </a:r>
            <a:r>
              <a:rPr lang="fr-FR" sz="3200" b="1" dirty="0" err="1"/>
              <a:t>Algebra</a:t>
            </a:r>
            <a:r>
              <a:rPr lang="fr-FR" sz="3200" b="1" dirty="0"/>
              <a:t>,  </a:t>
            </a:r>
            <a:r>
              <a:rPr lang="fr-FR" sz="3200" b="1" dirty="0" err="1"/>
              <a:t>Sql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B4A9A-35C4-9AAA-76BC-B2C3B0F760F3}"/>
              </a:ext>
            </a:extLst>
          </p:cNvPr>
          <p:cNvSpPr txBox="1"/>
          <p:nvPr/>
        </p:nvSpPr>
        <p:spPr>
          <a:xfrm>
            <a:off x="7741397" y="2652221"/>
            <a:ext cx="425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 </a:t>
            </a:r>
            <a:r>
              <a:rPr lang="fr-FR" sz="2400" dirty="0" err="1"/>
              <a:t>map</a:t>
            </a:r>
            <a:r>
              <a:rPr lang="fr-FR" sz="2400" dirty="0"/>
              <a:t>(t1) FROM Table1 t1</a:t>
            </a:r>
            <a:br>
              <a:rPr lang="fr-FR" sz="2400" dirty="0"/>
            </a:br>
            <a:r>
              <a:rPr lang="fr-FR" sz="2400" dirty="0"/>
              <a:t>JOIN Table2 t2 on 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155-4F8A-DDD1-38CF-50DD8A4AE96C}"/>
              </a:ext>
            </a:extLst>
          </p:cNvPr>
          <p:cNvSpPr txBox="1"/>
          <p:nvPr/>
        </p:nvSpPr>
        <p:spPr>
          <a:xfrm>
            <a:off x="7601287" y="3714152"/>
            <a:ext cx="4666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new </a:t>
            </a:r>
            <a:r>
              <a:rPr lang="fr-FR" sz="2400" dirty="0" err="1"/>
              <a:t>JoinRDD</a:t>
            </a:r>
            <a:r>
              <a:rPr lang="fr-FR" sz="2400" dirty="0"/>
              <a:t>( </a:t>
            </a:r>
            <a:br>
              <a:rPr lang="fr-FR" sz="2400" dirty="0"/>
            </a:br>
            <a:r>
              <a:rPr lang="fr-FR" sz="2400" dirty="0"/>
              <a:t>    new </a:t>
            </a:r>
            <a:r>
              <a:rPr lang="fr-FR" sz="2400" dirty="0" err="1"/>
              <a:t>MapRDD</a:t>
            </a:r>
            <a:r>
              <a:rPr lang="fr-FR" sz="2400" dirty="0"/>
              <a:t>( </a:t>
            </a:r>
            <a:r>
              <a:rPr lang="fr-FR" sz="2400" dirty="0" err="1"/>
              <a:t>readRDD</a:t>
            </a:r>
            <a:r>
              <a:rPr lang="fr-FR" sz="2400" dirty="0"/>
              <a:t>(table1) ),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readRDD</a:t>
            </a:r>
            <a:r>
              <a:rPr lang="fr-FR" sz="2400" dirty="0"/>
              <a:t>(table2)</a:t>
            </a:r>
          </a:p>
          <a:p>
            <a:r>
              <a:rPr lang="fr-FR" sz="2400" dirty="0"/>
              <a:t>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C5AF4-D01F-8522-FFA0-9F6CC03C6863}"/>
              </a:ext>
            </a:extLst>
          </p:cNvPr>
          <p:cNvSpPr txBox="1"/>
          <p:nvPr/>
        </p:nvSpPr>
        <p:spPr>
          <a:xfrm>
            <a:off x="5395794" y="4794883"/>
            <a:ext cx="93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DAG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B216CF7-46FF-F053-6235-CF0A1B944337}"/>
              </a:ext>
            </a:extLst>
          </p:cNvPr>
          <p:cNvSpPr/>
          <p:nvPr/>
        </p:nvSpPr>
        <p:spPr>
          <a:xfrm rot="18845530">
            <a:off x="5088194" y="3743804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D2C9ACB-95A8-BFBD-DC51-85222A3A3125}"/>
              </a:ext>
            </a:extLst>
          </p:cNvPr>
          <p:cNvSpPr/>
          <p:nvPr/>
        </p:nvSpPr>
        <p:spPr>
          <a:xfrm rot="2777646">
            <a:off x="6019641" y="3744830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3F42DD3-F595-B955-50B1-8D411A9353B2}"/>
              </a:ext>
            </a:extLst>
          </p:cNvPr>
          <p:cNvSpPr/>
          <p:nvPr/>
        </p:nvSpPr>
        <p:spPr>
          <a:xfrm rot="5400000">
            <a:off x="5588227" y="2986187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62F3F90-AC8B-A2C7-4A1E-C55152CE0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989"/>
              </p:ext>
            </p:extLst>
          </p:nvPr>
        </p:nvGraphicFramePr>
        <p:xfrm>
          <a:off x="4662919" y="5492307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2919" y="5492307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08AE3AF-EADE-28C6-F4A5-ACC1A4675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39874"/>
              </p:ext>
            </p:extLst>
          </p:nvPr>
        </p:nvGraphicFramePr>
        <p:xfrm>
          <a:off x="4656064" y="6072245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6BCED5-AEAB-197E-1911-E759434D5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6064" y="6072245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844D68C-F2A1-1780-E485-D744F5AC1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04981"/>
              </p:ext>
            </p:extLst>
          </p:nvPr>
        </p:nvGraphicFramePr>
        <p:xfrm>
          <a:off x="5784108" y="549230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4108" y="549230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05C65837-A9A5-8B15-AFCB-E6DDFAC07AA3}"/>
              </a:ext>
            </a:extLst>
          </p:cNvPr>
          <p:cNvSpPr/>
          <p:nvPr/>
        </p:nvSpPr>
        <p:spPr>
          <a:xfrm rot="10800000">
            <a:off x="5267074" y="5581901"/>
            <a:ext cx="444901" cy="171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6FC6CB7-D817-EA2F-B7F8-E4F4333E3D35}"/>
              </a:ext>
            </a:extLst>
          </p:cNvPr>
          <p:cNvSpPr/>
          <p:nvPr/>
        </p:nvSpPr>
        <p:spPr>
          <a:xfrm rot="12862942">
            <a:off x="6320643" y="5732676"/>
            <a:ext cx="365735" cy="211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EE7A46F-9051-F4D6-3EB2-81A20D33903A}"/>
              </a:ext>
            </a:extLst>
          </p:cNvPr>
          <p:cNvSpPr/>
          <p:nvPr/>
        </p:nvSpPr>
        <p:spPr>
          <a:xfrm rot="10352045">
            <a:off x="5227069" y="6061069"/>
            <a:ext cx="1520559" cy="1784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65EE62-39F4-9B3F-0418-DC4817999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40360"/>
              </p:ext>
            </p:extLst>
          </p:nvPr>
        </p:nvGraphicFramePr>
        <p:xfrm>
          <a:off x="6905297" y="583819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5FDE379-39E1-7978-4FE6-AB3E2525FE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297" y="583819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90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DF39-4325-07CC-B157-4B5F3A86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5984"/>
            <a:ext cx="10515600" cy="1122315"/>
          </a:xfrm>
        </p:spPr>
        <p:txBody>
          <a:bodyPr/>
          <a:lstStyle/>
          <a:p>
            <a:pPr algn="ctr"/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Tolerant</a:t>
            </a:r>
            <a:r>
              <a:rPr lang="fr-FR" dirty="0"/>
              <a:t> - Computation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3F8DF-9960-C695-7D62-CE7AE07F7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3290"/>
              </p:ext>
            </p:extLst>
          </p:nvPr>
        </p:nvGraphicFramePr>
        <p:xfrm>
          <a:off x="2804376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4376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95E9A9-33B5-9270-B480-94048DD02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58771"/>
              </p:ext>
            </p:extLst>
          </p:nvPr>
        </p:nvGraphicFramePr>
        <p:xfrm>
          <a:off x="3226616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6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CE760F-1FCC-63D3-9557-603F10038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22563"/>
              </p:ext>
            </p:extLst>
          </p:nvPr>
        </p:nvGraphicFramePr>
        <p:xfrm>
          <a:off x="3226617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7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D46C38-FA24-1131-872D-DB0CCA315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285187"/>
              </p:ext>
            </p:extLst>
          </p:nvPr>
        </p:nvGraphicFramePr>
        <p:xfrm>
          <a:off x="3239067" y="594279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9067" y="594279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5BEE3-47A0-2FFC-F2DA-52D0555D2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03007"/>
              </p:ext>
            </p:extLst>
          </p:nvPr>
        </p:nvGraphicFramePr>
        <p:xfrm>
          <a:off x="8147523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CBFB690-D10E-7275-2794-DC32DA9F3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7523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2563D2-9EBA-8451-D01F-51231E55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313865"/>
              </p:ext>
            </p:extLst>
          </p:nvPr>
        </p:nvGraphicFramePr>
        <p:xfrm>
          <a:off x="8569763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11BCAA5-5ACD-FF0F-2673-C3237FB2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3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73924F-D958-1C35-1CA2-4534A0D89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239524"/>
              </p:ext>
            </p:extLst>
          </p:nvPr>
        </p:nvGraphicFramePr>
        <p:xfrm>
          <a:off x="8569764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9C5A38F-BF7E-DB8F-9C67-3EFEEBD0F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4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821B65-ED49-837F-E026-6B02ADC5ABC3}"/>
              </a:ext>
            </a:extLst>
          </p:cNvPr>
          <p:cNvSpPr/>
          <p:nvPr/>
        </p:nvSpPr>
        <p:spPr>
          <a:xfrm>
            <a:off x="5366804" y="5418719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C199C494-6B79-211F-DADE-9249B6C5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39" y="5192156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0B1BB1-034D-59D8-8A34-163431A89983}"/>
              </a:ext>
            </a:extLst>
          </p:cNvPr>
          <p:cNvSpPr/>
          <p:nvPr/>
        </p:nvSpPr>
        <p:spPr>
          <a:xfrm rot="2438084">
            <a:off x="1522270" y="4949511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3631DFE-CEBF-D5ED-2BD3-C0149194B155}"/>
              </a:ext>
            </a:extLst>
          </p:cNvPr>
          <p:cNvSpPr/>
          <p:nvPr/>
        </p:nvSpPr>
        <p:spPr>
          <a:xfrm>
            <a:off x="9540024" y="519327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6B679-B358-4556-DE15-D6FB0CE809ED}"/>
              </a:ext>
            </a:extLst>
          </p:cNvPr>
          <p:cNvSpPr txBox="1"/>
          <p:nvPr/>
        </p:nvSpPr>
        <p:spPr>
          <a:xfrm>
            <a:off x="10438504" y="5281332"/>
            <a:ext cx="125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Crash ?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B5903CB-323F-DFBA-0B12-70F35222D92B}"/>
              </a:ext>
            </a:extLst>
          </p:cNvPr>
          <p:cNvSpPr/>
          <p:nvPr/>
        </p:nvSpPr>
        <p:spPr>
          <a:xfrm flipH="1">
            <a:off x="4646302" y="3792129"/>
            <a:ext cx="6133458" cy="942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48955-233B-1251-D124-E7103DEAF6A6}"/>
              </a:ext>
            </a:extLst>
          </p:cNvPr>
          <p:cNvSpPr txBox="1"/>
          <p:nvPr/>
        </p:nvSpPr>
        <p:spPr>
          <a:xfrm>
            <a:off x="6429950" y="3397806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1: </a:t>
            </a:r>
            <a:r>
              <a:rPr lang="fr-FR" sz="2400" b="1" dirty="0" err="1"/>
              <a:t>retry-compute</a:t>
            </a:r>
            <a:r>
              <a:rPr lang="fr-FR" sz="2400" dirty="0"/>
              <a:t> (on </a:t>
            </a:r>
            <a:r>
              <a:rPr lang="fr-FR" sz="2400" dirty="0" err="1"/>
              <a:t>same</a:t>
            </a:r>
            <a:r>
              <a:rPr lang="fr-FR" sz="2400" dirty="0"/>
              <a:t> server)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9F31FB38-00C1-AFAF-AA9B-52D4BCE9159A}"/>
              </a:ext>
            </a:extLst>
          </p:cNvPr>
          <p:cNvSpPr/>
          <p:nvPr/>
        </p:nvSpPr>
        <p:spPr>
          <a:xfrm>
            <a:off x="5173652" y="3772194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143E332E-236F-7002-5592-D717F0743212}"/>
              </a:ext>
            </a:extLst>
          </p:cNvPr>
          <p:cNvSpPr/>
          <p:nvPr/>
        </p:nvSpPr>
        <p:spPr>
          <a:xfrm flipH="1">
            <a:off x="3398519" y="2853516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43008-8D5A-3C72-C691-7D6211691175}"/>
              </a:ext>
            </a:extLst>
          </p:cNvPr>
          <p:cNvSpPr txBox="1"/>
          <p:nvPr/>
        </p:nvSpPr>
        <p:spPr>
          <a:xfrm>
            <a:off x="2400206" y="2426439"/>
            <a:ext cx="99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2: </a:t>
            </a:r>
            <a:r>
              <a:rPr lang="fr-FR" sz="2400" dirty="0" err="1"/>
              <a:t>find</a:t>
            </a:r>
            <a:r>
              <a:rPr lang="fr-FR" sz="2400" dirty="0"/>
              <a:t> sources </a:t>
            </a:r>
            <a:r>
              <a:rPr lang="fr-FR" sz="2400" dirty="0" err="1"/>
              <a:t>dependency</a:t>
            </a:r>
            <a:r>
              <a:rPr lang="fr-FR" sz="2400" dirty="0"/>
              <a:t> </a:t>
            </a:r>
            <a:r>
              <a:rPr lang="fr-FR" sz="2400" b="1" dirty="0"/>
              <a:t>backup Copy </a:t>
            </a:r>
            <a:r>
              <a:rPr lang="fr-FR" sz="2400" dirty="0"/>
              <a:t>(on </a:t>
            </a:r>
            <a:r>
              <a:rPr lang="fr-FR" sz="2400" dirty="0" err="1"/>
              <a:t>different</a:t>
            </a:r>
            <a:r>
              <a:rPr lang="fr-FR" sz="2400" dirty="0"/>
              <a:t> server / </a:t>
            </a:r>
            <a:r>
              <a:rPr lang="fr-FR" sz="2400" dirty="0" err="1"/>
              <a:t>storage</a:t>
            </a:r>
            <a:r>
              <a:rPr lang="fr-FR" sz="2400" dirty="0"/>
              <a:t>)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3E7C9C8A-AAA1-48ED-CD8A-5CC8AAB25EAA}"/>
              </a:ext>
            </a:extLst>
          </p:cNvPr>
          <p:cNvSpPr/>
          <p:nvPr/>
        </p:nvSpPr>
        <p:spPr>
          <a:xfrm>
            <a:off x="1750665" y="294784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77573338-CA51-EC32-036D-DEADBEBAA4F3}"/>
              </a:ext>
            </a:extLst>
          </p:cNvPr>
          <p:cNvSpPr/>
          <p:nvPr/>
        </p:nvSpPr>
        <p:spPr>
          <a:xfrm flipH="1">
            <a:off x="891385" y="1569348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4BF4-EFAB-A474-F24F-76B92C9E801D}"/>
              </a:ext>
            </a:extLst>
          </p:cNvPr>
          <p:cNvSpPr txBox="1"/>
          <p:nvPr/>
        </p:nvSpPr>
        <p:spPr>
          <a:xfrm>
            <a:off x="675351" y="1176865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3: </a:t>
            </a:r>
            <a:r>
              <a:rPr lang="fr-FR" sz="2400" b="1" dirty="0"/>
              <a:t>recompute</a:t>
            </a:r>
            <a:r>
              <a:rPr lang="fr-FR" sz="2400" dirty="0"/>
              <a:t> </a:t>
            </a:r>
            <a:r>
              <a:rPr lang="fr-FR" sz="2400" b="1" dirty="0" err="1"/>
              <a:t>dependency</a:t>
            </a:r>
            <a:r>
              <a:rPr lang="fr-FR" sz="2400" dirty="0"/>
              <a:t> sources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AE6CE5E-7921-9A8F-9D04-46D79E0012B8}"/>
              </a:ext>
            </a:extLst>
          </p:cNvPr>
          <p:cNvSpPr/>
          <p:nvPr/>
        </p:nvSpPr>
        <p:spPr>
          <a:xfrm rot="826378">
            <a:off x="1336563" y="5452892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26E24A-B3DA-3DE7-65F1-60902B50471A}"/>
              </a:ext>
            </a:extLst>
          </p:cNvPr>
          <p:cNvSpPr/>
          <p:nvPr/>
        </p:nvSpPr>
        <p:spPr>
          <a:xfrm rot="19673776">
            <a:off x="1404866" y="6135898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369C46-58B1-AE4E-E1DC-6D3FAF9CF7A9}"/>
              </a:ext>
            </a:extLst>
          </p:cNvPr>
          <p:cNvSpPr/>
          <p:nvPr/>
        </p:nvSpPr>
        <p:spPr>
          <a:xfrm rot="2438084">
            <a:off x="6635570" y="4814954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D0436F4-F672-B41F-193B-92276AF091C6}"/>
              </a:ext>
            </a:extLst>
          </p:cNvPr>
          <p:cNvSpPr/>
          <p:nvPr/>
        </p:nvSpPr>
        <p:spPr>
          <a:xfrm rot="19673776">
            <a:off x="6604380" y="6060327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FF9F5-18D9-00B5-8DCB-F666DAF7C70B}"/>
              </a:ext>
            </a:extLst>
          </p:cNvPr>
          <p:cNvSpPr txBox="1"/>
          <p:nvPr/>
        </p:nvSpPr>
        <p:spPr>
          <a:xfrm>
            <a:off x="6028038" y="3928294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A43C-8401-8A0A-CB46-9D470A074C56}"/>
              </a:ext>
            </a:extLst>
          </p:cNvPr>
          <p:cNvSpPr txBox="1"/>
          <p:nvPr/>
        </p:nvSpPr>
        <p:spPr>
          <a:xfrm>
            <a:off x="2612053" y="2992408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9758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1" y="-14439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</a:t>
            </a:r>
            <a:r>
              <a:rPr lang="fr-FR" dirty="0"/>
              <a:t> … </a:t>
            </a:r>
            <a:r>
              <a:rPr lang="fr-FR" dirty="0" err="1"/>
              <a:t>Scheduler</a:t>
            </a:r>
            <a:r>
              <a:rPr lang="fr-FR" dirty="0"/>
              <a:t>/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73F8DF-9960-C695-7D62-CE7AE07F7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5039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of </a:t>
            </a:r>
            <a:r>
              <a:rPr lang="fr-FR" sz="3200" dirty="0" err="1"/>
              <a:t>caching</a:t>
            </a:r>
            <a:r>
              <a:rPr lang="fr-FR" sz="3200" dirty="0"/>
              <a:t>/</a:t>
            </a:r>
            <a:br>
              <a:rPr lang="fr-FR" sz="3200" dirty="0"/>
            </a:br>
            <a:r>
              <a:rPr lang="fr-FR" sz="3200" dirty="0"/>
              <a:t>         </a:t>
            </a:r>
            <a:r>
              <a:rPr lang="fr-FR" sz="3200" dirty="0" err="1"/>
              <a:t>recomputation</a:t>
            </a:r>
            <a:endParaRPr lang="fr-FR" sz="3200" dirty="0"/>
          </a:p>
          <a:p>
            <a:r>
              <a:rPr lang="fr-FR" sz="3200" dirty="0"/>
              <a:t>        (all </a:t>
            </a:r>
            <a:r>
              <a:rPr lang="fr-FR" sz="3200" dirty="0" err="1"/>
              <a:t>elements</a:t>
            </a:r>
            <a:r>
              <a:rPr lang="fr-FR" sz="3200" dirty="0"/>
              <a:t> or </a:t>
            </a:r>
            <a:r>
              <a:rPr lang="fr-FR" sz="3200" dirty="0" err="1"/>
              <a:t>nothing</a:t>
            </a:r>
            <a:r>
              <a:rPr lang="fr-FR" sz="3200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79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45" y="236625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6297957" y="1037983"/>
            <a:ext cx="5720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</a:t>
            </a:r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main </a:t>
            </a:r>
            <a:r>
              <a:rPr lang="fr-FR" sz="2400" dirty="0" err="1"/>
              <a:t>loop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CoarseGrainExecutor</a:t>
            </a:r>
            <a:r>
              <a:rPr lang="fr-FR" sz="2400" dirty="0"/>
              <a:t> 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173629" y="1040693"/>
            <a:ext cx="573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Spark-driver</a:t>
            </a:r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Fault</a:t>
            </a:r>
            <a:r>
              <a:rPr lang="fr-FR" sz="2400" dirty="0"/>
              <a:t> </a:t>
            </a:r>
            <a:r>
              <a:rPr lang="fr-FR" sz="2400" dirty="0" err="1"/>
              <a:t>Tolerance+Distribution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CoarseGrainScheduler</a:t>
            </a:r>
            <a:r>
              <a:rPr lang="fr-FR" sz="2400" dirty="0"/>
              <a:t> »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9A5BEE3-47A0-2FFC-F2DA-52D0555D2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D6DFC-FE2F-99E8-2EE7-2ED160C0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6" y="251056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A84AE9-EE90-0B91-4A81-10A703CEA071}"/>
              </a:ext>
            </a:extLst>
          </p:cNvPr>
          <p:cNvSpPr/>
          <p:nvPr/>
        </p:nvSpPr>
        <p:spPr>
          <a:xfrm rot="2284202">
            <a:off x="7354657" y="5671075"/>
            <a:ext cx="70218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619B913-0614-B12D-2FBA-9864B246F796}"/>
              </a:ext>
            </a:extLst>
          </p:cNvPr>
          <p:cNvSpPr/>
          <p:nvPr/>
        </p:nvSpPr>
        <p:spPr>
          <a:xfrm>
            <a:off x="8187087" y="5983578"/>
            <a:ext cx="596221" cy="5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5C99-A64F-6B29-A147-5E8081E7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26308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 … OK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225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C1F73F-176B-ADDA-950C-E3CD6F426B1B}"/>
              </a:ext>
            </a:extLst>
          </p:cNvPr>
          <p:cNvSpPr/>
          <p:nvPr/>
        </p:nvSpPr>
        <p:spPr>
          <a:xfrm>
            <a:off x="1013285" y="2311548"/>
            <a:ext cx="2954338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8DB0A-2D03-44D9-5081-D485C59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0"/>
            <a:ext cx="11801475" cy="1025311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for RDD, in module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DB750-C908-4DB9-22C0-B47A8BE3FBFA}"/>
              </a:ext>
            </a:extLst>
          </p:cNvPr>
          <p:cNvSpPr/>
          <p:nvPr/>
        </p:nvSpPr>
        <p:spPr>
          <a:xfrm>
            <a:off x="614438" y="1352996"/>
            <a:ext cx="7910285" cy="263475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7C4EE-22D3-691A-0788-29C4E66D13BB}"/>
              </a:ext>
            </a:extLst>
          </p:cNvPr>
          <p:cNvSpPr/>
          <p:nvPr/>
        </p:nvSpPr>
        <p:spPr>
          <a:xfrm>
            <a:off x="6988944" y="5091517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pache Spark — Wikipédia">
            <a:extLst>
              <a:ext uri="{FF2B5EF4-FFF2-40B4-BE49-F238E27FC236}">
                <a16:creationId xmlns:a16="http://schemas.microsoft.com/office/drawing/2014/main" id="{0A5E8965-F714-DC29-3865-883325E7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44" y="518705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F1119-ACA4-7BF2-C19B-527B9E31C9D2}"/>
              </a:ext>
            </a:extLst>
          </p:cNvPr>
          <p:cNvSpPr txBox="1"/>
          <p:nvPr/>
        </p:nvSpPr>
        <p:spPr>
          <a:xfrm>
            <a:off x="9726253" y="5370920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92C9747-3A53-509B-F9DD-7618AC043F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276" y="1808284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92C9747-3A53-509B-F9DD-7618AC043F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0276" y="1808284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45D04A-7353-90AB-C448-2E07D00CA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2142183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345D04A-7353-90AB-C448-2E07D00CA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2142183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05898D-9AB6-8AF1-A943-E5477964B7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269000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D05898D-9AB6-8AF1-A943-E5477964B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269000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E8DFD1-0BF0-235A-2FC2-427CDB07A1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3237821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E0E8DFD1-0BF0-235A-2FC2-427CDB07A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3237821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0B9CF1-F127-7D38-56BB-611D2E5EED49}"/>
              </a:ext>
            </a:extLst>
          </p:cNvPr>
          <p:cNvSpPr txBox="1"/>
          <p:nvPr/>
        </p:nvSpPr>
        <p:spPr>
          <a:xfrm>
            <a:off x="3199405" y="1322137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org.apache.spark.sql</a:t>
            </a:r>
            <a:r>
              <a:rPr lang="fr-FR" sz="2800" b="1" dirty="0" err="1"/>
              <a:t>.Dataset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85A8B-828A-0797-3543-EC7E8878972D}"/>
              </a:ext>
            </a:extLst>
          </p:cNvPr>
          <p:cNvSpPr txBox="1"/>
          <p:nvPr/>
        </p:nvSpPr>
        <p:spPr>
          <a:xfrm>
            <a:off x="3667276" y="4490704"/>
            <a:ext cx="479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org.apache.spark.rdd.</a:t>
            </a:r>
            <a:r>
              <a:rPr lang="fr-FR" sz="2800" b="1" dirty="0" err="1"/>
              <a:t>RDD</a:t>
            </a:r>
            <a:endParaRPr lang="fr-FR" sz="28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2A9CAC-019E-244D-719D-B92CFC6DAED7}"/>
              </a:ext>
            </a:extLst>
          </p:cNvPr>
          <p:cNvSpPr/>
          <p:nvPr/>
        </p:nvSpPr>
        <p:spPr>
          <a:xfrm>
            <a:off x="5684762" y="3987753"/>
            <a:ext cx="512838" cy="666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1E59FD-CE2E-D9CB-D4A5-BB53D60DEF58}"/>
              </a:ext>
            </a:extLst>
          </p:cNvPr>
          <p:cNvSpPr/>
          <p:nvPr/>
        </p:nvSpPr>
        <p:spPr>
          <a:xfrm>
            <a:off x="3526971" y="4518137"/>
            <a:ext cx="8350553" cy="220197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Picture 32" descr="Apache Spark — Wikipédia">
            <a:extLst>
              <a:ext uri="{FF2B5EF4-FFF2-40B4-BE49-F238E27FC236}">
                <a16:creationId xmlns:a16="http://schemas.microsoft.com/office/drawing/2014/main" id="{3EB344B0-3CED-570F-B608-7B6D6BC4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3" y="233897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27447A-0014-ABE5-0B8D-65E18E0A9C49}"/>
              </a:ext>
            </a:extLst>
          </p:cNvPr>
          <p:cNvSpPr txBox="1"/>
          <p:nvPr/>
        </p:nvSpPr>
        <p:spPr>
          <a:xfrm>
            <a:off x="2899666" y="2519896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Sql</a:t>
            </a:r>
            <a:endParaRPr lang="fr-FR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78A2-4A50-C42B-93A4-A0295387381F}"/>
              </a:ext>
            </a:extLst>
          </p:cNvPr>
          <p:cNvSpPr txBox="1"/>
          <p:nvPr/>
        </p:nvSpPr>
        <p:spPr>
          <a:xfrm>
            <a:off x="1156304" y="1017407"/>
            <a:ext cx="208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module </a:t>
            </a:r>
            <a:r>
              <a:rPr lang="fr-FR" sz="1800" dirty="0" err="1"/>
              <a:t>spark-sql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9C0C7-582D-CF7C-FD87-BA6DF1F113AB}"/>
              </a:ext>
            </a:extLst>
          </p:cNvPr>
          <p:cNvSpPr txBox="1"/>
          <p:nvPr/>
        </p:nvSpPr>
        <p:spPr>
          <a:xfrm>
            <a:off x="3241523" y="4168675"/>
            <a:ext cx="192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</a:t>
            </a:r>
            <a:r>
              <a:rPr lang="fr-FR" sz="1800" dirty="0"/>
              <a:t>odule </a:t>
            </a:r>
            <a:r>
              <a:rPr lang="fr-FR" sz="1800" dirty="0" err="1"/>
              <a:t>spark</a:t>
            </a:r>
            <a:r>
              <a:rPr lang="fr-FR" sz="1800" dirty="0"/>
              <a:t> </a:t>
            </a:r>
            <a:r>
              <a:rPr lang="fr-FR" sz="1800" dirty="0" err="1"/>
              <a:t>core</a:t>
            </a:r>
            <a:endParaRPr lang="fr-FR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9C01D02-73AA-F21E-C9C1-D94E01500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0197" y="5091517"/>
          <a:ext cx="1948799" cy="15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9C01D02-73AA-F21E-C9C1-D94E01500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0197" y="5091517"/>
                        <a:ext cx="1948799" cy="15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A6CD7D-A2F9-9ED0-7296-E70914CD1B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3" y="5457306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3A6CD7D-A2F9-9ED0-7296-E70914CD1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3" y="5457306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47CDF3-F7C5-2239-7AC0-19CD580B5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3" y="5808041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47CDF3-F7C5-2239-7AC0-19CD580B5A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3" y="5808041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DF00CBD8-CE84-4D13-DBD9-E5A27391FD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2" y="6151453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DF00CBD8-CE84-4D13-DBD9-E5A27391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2" y="6151453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794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020B-BF3A-9820-46E0-FDE631AD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1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B9D7-B4FD-4B43-1769-239B79D5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16" y="2714171"/>
            <a:ext cx="6699599" cy="410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23C71-EF50-8FFF-09CE-2C51F3C7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070856"/>
            <a:ext cx="12192000" cy="16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D2D6-B32D-3083-5908-FB3031DC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sc: </a:t>
            </a:r>
            <a:r>
              <a:rPr lang="fr-FR" dirty="0" err="1"/>
              <a:t>SparkContext</a:t>
            </a:r>
            <a:r>
              <a:rPr lang="fr-FR" dirty="0"/>
              <a:t> (in </a:t>
            </a:r>
            <a:r>
              <a:rPr lang="fr-FR" dirty="0" err="1"/>
              <a:t>spark-core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spark</a:t>
            </a:r>
            <a:r>
              <a:rPr lang="fr-FR" dirty="0"/>
              <a:t> : </a:t>
            </a:r>
            <a:r>
              <a:rPr lang="fr-FR" dirty="0" err="1"/>
              <a:t>SparkSession</a:t>
            </a:r>
            <a:r>
              <a:rPr lang="fr-FR" dirty="0"/>
              <a:t>  (in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920E148-B23B-5CC6-04C6-24BDD321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40" y="2426995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7C344-D827-EDB6-D6A7-9608EB5FB979}"/>
              </a:ext>
            </a:extLst>
          </p:cNvPr>
          <p:cNvSpPr txBox="1"/>
          <p:nvPr/>
        </p:nvSpPr>
        <p:spPr>
          <a:xfrm>
            <a:off x="4548944" y="1752601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8DD0E90-1BB9-C754-2990-14D3207497DF}"/>
              </a:ext>
            </a:extLst>
          </p:cNvPr>
          <p:cNvSpPr/>
          <p:nvPr/>
        </p:nvSpPr>
        <p:spPr>
          <a:xfrm>
            <a:off x="5729267" y="1859533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1143B1-B9D1-0134-459B-E1CB41D6676A}"/>
              </a:ext>
            </a:extLst>
          </p:cNvPr>
          <p:cNvSpPr/>
          <p:nvPr/>
        </p:nvSpPr>
        <p:spPr>
          <a:xfrm>
            <a:off x="4739226" y="2520862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54C9C-7D96-FB94-FF0C-ED58EC552DD8}"/>
              </a:ext>
            </a:extLst>
          </p:cNvPr>
          <p:cNvSpPr/>
          <p:nvPr/>
        </p:nvSpPr>
        <p:spPr>
          <a:xfrm>
            <a:off x="5486717" y="4353695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8" descr="Apache Spark — Wikipédia">
            <a:extLst>
              <a:ext uri="{FF2B5EF4-FFF2-40B4-BE49-F238E27FC236}">
                <a16:creationId xmlns:a16="http://schemas.microsoft.com/office/drawing/2014/main" id="{F0B4D477-D09D-0AFA-A832-83D2C9BC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07" y="4396018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A48B6-AD8D-51E8-371E-0C7F64A921AF}"/>
              </a:ext>
            </a:extLst>
          </p:cNvPr>
          <p:cNvSpPr txBox="1"/>
          <p:nvPr/>
        </p:nvSpPr>
        <p:spPr>
          <a:xfrm>
            <a:off x="8045016" y="4579879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B21B3-5AA3-F102-4B18-F0F4391D3763}"/>
              </a:ext>
            </a:extLst>
          </p:cNvPr>
          <p:cNvSpPr txBox="1"/>
          <p:nvPr/>
        </p:nvSpPr>
        <p:spPr>
          <a:xfrm>
            <a:off x="7791169" y="38259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0E5EFB6-1F64-8F74-7F70-B900F20B2F01}"/>
              </a:ext>
            </a:extLst>
          </p:cNvPr>
          <p:cNvSpPr/>
          <p:nvPr/>
        </p:nvSpPr>
        <p:spPr>
          <a:xfrm>
            <a:off x="7300484" y="3783523"/>
            <a:ext cx="414513" cy="504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4" descr="Upcoming Meetups - airisData">
            <a:extLst>
              <a:ext uri="{FF2B5EF4-FFF2-40B4-BE49-F238E27FC236}">
                <a16:creationId xmlns:a16="http://schemas.microsoft.com/office/drawing/2014/main" id="{AB2A7232-6C35-D1FC-98EE-EA1DA55A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88" y="2426995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D15041-AB64-66AD-98BD-15B611A25255}"/>
              </a:ext>
            </a:extLst>
          </p:cNvPr>
          <p:cNvSpPr/>
          <p:nvPr/>
        </p:nvSpPr>
        <p:spPr>
          <a:xfrm>
            <a:off x="7623288" y="2515644"/>
            <a:ext cx="1994595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32F9A8AB-89ED-C2A9-688B-8B39BA2C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03" y="2577359"/>
            <a:ext cx="24466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E27682-A4AC-C587-C069-7ACF35ACAA6F}"/>
              </a:ext>
            </a:extLst>
          </p:cNvPr>
          <p:cNvSpPr/>
          <p:nvPr/>
        </p:nvSpPr>
        <p:spPr>
          <a:xfrm>
            <a:off x="9898743" y="2505301"/>
            <a:ext cx="1944914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E1D49-D1B2-5F60-3ED8-265F3117D5EC}"/>
              </a:ext>
            </a:extLst>
          </p:cNvPr>
          <p:cNvSpPr txBox="1"/>
          <p:nvPr/>
        </p:nvSpPr>
        <p:spPr>
          <a:xfrm>
            <a:off x="1265474" y="1720201"/>
            <a:ext cx="188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Dataset</a:t>
            </a:r>
            <a:r>
              <a:rPr lang="fr-FR" sz="2000" b="1" dirty="0"/>
              <a:t>&lt;T&gt;</a:t>
            </a:r>
          </a:p>
          <a:p>
            <a:r>
              <a:rPr lang="fr-FR" sz="2000" b="1" dirty="0" err="1"/>
              <a:t>Dataset</a:t>
            </a:r>
            <a:r>
              <a:rPr lang="fr-FR" sz="2000" b="1" dirty="0"/>
              <a:t>&lt;Row&gt;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454294-F2EB-7C24-DE9E-B8C2B4DFB660}"/>
              </a:ext>
            </a:extLst>
          </p:cNvPr>
          <p:cNvSpPr txBox="1"/>
          <p:nvPr/>
        </p:nvSpPr>
        <p:spPr>
          <a:xfrm>
            <a:off x="2241242" y="4703213"/>
            <a:ext cx="315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sc : </a:t>
            </a:r>
            <a:r>
              <a:rPr lang="fr-FR" sz="2000" b="1" dirty="0" err="1"/>
              <a:t>SparkContext</a:t>
            </a:r>
            <a:endParaRPr lang="fr-F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ADCAA-919F-A20C-0D1E-94FFC072B802}"/>
              </a:ext>
            </a:extLst>
          </p:cNvPr>
          <p:cNvSpPr txBox="1"/>
          <p:nvPr/>
        </p:nvSpPr>
        <p:spPr>
          <a:xfrm>
            <a:off x="2748062" y="3998196"/>
            <a:ext cx="10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RDD&lt;T&gt;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BD710-F752-A2B4-0F9A-DB39923BF646}"/>
              </a:ext>
            </a:extLst>
          </p:cNvPr>
          <p:cNvSpPr txBox="1"/>
          <p:nvPr/>
        </p:nvSpPr>
        <p:spPr>
          <a:xfrm>
            <a:off x="1265474" y="2900190"/>
            <a:ext cx="23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spark</a:t>
            </a:r>
            <a:r>
              <a:rPr lang="fr-FR" sz="2000" b="1" dirty="0"/>
              <a:t> : </a:t>
            </a:r>
            <a:r>
              <a:rPr lang="fr-FR" sz="2000" b="1" dirty="0" err="1"/>
              <a:t>SparkSession</a:t>
            </a:r>
            <a:endParaRPr lang="fr-FR" sz="20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02F404-D0AF-A01C-684C-4219BBCD5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20" y="5714901"/>
            <a:ext cx="9278154" cy="11430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0A1F914-0169-C854-81CC-BC8FB579A497}"/>
              </a:ext>
            </a:extLst>
          </p:cNvPr>
          <p:cNvSpPr/>
          <p:nvPr/>
        </p:nvSpPr>
        <p:spPr>
          <a:xfrm>
            <a:off x="2428724" y="5944718"/>
            <a:ext cx="1911047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94C98C-1050-B1B3-FF1F-9BDEEB1D75D0}"/>
              </a:ext>
            </a:extLst>
          </p:cNvPr>
          <p:cNvSpPr/>
          <p:nvPr/>
        </p:nvSpPr>
        <p:spPr>
          <a:xfrm>
            <a:off x="2428724" y="6564517"/>
            <a:ext cx="2317447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858DBA-D9E6-B635-F168-27AF7B9A2EDE}"/>
              </a:ext>
            </a:extLst>
          </p:cNvPr>
          <p:cNvSpPr/>
          <p:nvPr/>
        </p:nvSpPr>
        <p:spPr>
          <a:xfrm>
            <a:off x="960362" y="6357607"/>
            <a:ext cx="626533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1F784-0615-838E-E70E-DFF768A7AE6E}"/>
              </a:ext>
            </a:extLst>
          </p:cNvPr>
          <p:cNvSpPr/>
          <p:nvPr/>
        </p:nvSpPr>
        <p:spPr>
          <a:xfrm>
            <a:off x="960363" y="5744586"/>
            <a:ext cx="374952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BCA98E9-8A04-E8F9-87D6-D34B2A7C5B22}"/>
              </a:ext>
            </a:extLst>
          </p:cNvPr>
          <p:cNvSpPr/>
          <p:nvPr/>
        </p:nvSpPr>
        <p:spPr>
          <a:xfrm rot="16200000">
            <a:off x="3986320" y="2696904"/>
            <a:ext cx="303739" cy="882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7049AD8-39AE-ADD8-75F5-D01FA8BCBF74}"/>
              </a:ext>
            </a:extLst>
          </p:cNvPr>
          <p:cNvSpPr/>
          <p:nvPr/>
        </p:nvSpPr>
        <p:spPr>
          <a:xfrm rot="16200000">
            <a:off x="4719067" y="4444339"/>
            <a:ext cx="303739" cy="882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20EC98-61E0-B177-7514-537872650287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208124" y="2428087"/>
            <a:ext cx="80295" cy="479223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625CCB-8E48-AD8C-2AAF-126F9704D38C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3284210" y="4398306"/>
            <a:ext cx="51234" cy="292759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75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2CCE-B4C6-5AD0-4C17-82D4E7C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Dataset</a:t>
            </a:r>
            <a:r>
              <a:rPr lang="fr-FR" dirty="0"/>
              <a:t> /** </a:t>
            </a:r>
            <a:r>
              <a:rPr lang="fr-FR" dirty="0" err="1"/>
              <a:t>javadoc</a:t>
            </a:r>
            <a:r>
              <a:rPr lang="fr-FR" dirty="0"/>
              <a:t>..  */ (1/4)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44CA6-0C98-F7B5-F85F-9537C40E7D08}"/>
              </a:ext>
            </a:extLst>
          </p:cNvPr>
          <p:cNvSpPr txBox="1"/>
          <p:nvPr/>
        </p:nvSpPr>
        <p:spPr>
          <a:xfrm>
            <a:off x="2486781" y="2528464"/>
            <a:ext cx="85779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strongly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</a:t>
            </a:r>
            <a:r>
              <a:rPr lang="fr-FR" sz="2800" b="1" dirty="0"/>
              <a:t>collection of </a:t>
            </a:r>
            <a:r>
              <a:rPr lang="fr-FR" sz="2800" b="1" dirty="0" err="1"/>
              <a:t>domain-specific</a:t>
            </a:r>
            <a:r>
              <a:rPr lang="fr-FR" sz="2800" b="1" dirty="0"/>
              <a:t>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in </a:t>
            </a:r>
            <a:r>
              <a:rPr lang="fr-FR" sz="2800" b="1" dirty="0" err="1"/>
              <a:t>parallel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b="1" dirty="0" err="1"/>
              <a:t>functional</a:t>
            </a:r>
            <a:r>
              <a:rPr lang="fr-FR" sz="2800" b="1" dirty="0"/>
              <a:t> or </a:t>
            </a:r>
            <a:r>
              <a:rPr lang="fr-FR" sz="2800" b="1" dirty="0" err="1"/>
              <a:t>relational</a:t>
            </a:r>
            <a:r>
              <a:rPr lang="fr-FR" sz="2800" b="1" dirty="0"/>
              <a:t> </a:t>
            </a:r>
            <a:r>
              <a:rPr lang="fr-FR" sz="2800" b="1" dirty="0" err="1"/>
              <a:t>operations</a:t>
            </a:r>
            <a:endParaRPr lang="fr-FR" sz="2800" b="1" dirty="0"/>
          </a:p>
          <a:p>
            <a:endParaRPr lang="fr-FR" sz="2800" b="1" dirty="0"/>
          </a:p>
          <a:p>
            <a:endParaRPr lang="fr-FR" sz="2800" b="1" dirty="0"/>
          </a:p>
          <a:p>
            <a:r>
              <a:rPr lang="fr-FR" sz="2800" dirty="0"/>
              <a:t>Associated </a:t>
            </a:r>
            <a:r>
              <a:rPr lang="fr-FR" sz="2800" dirty="0" err="1"/>
              <a:t>untyped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r>
              <a:rPr lang="fr-FR" sz="2800" dirty="0"/>
              <a:t>: </a:t>
            </a:r>
            <a:r>
              <a:rPr lang="fr-FR" sz="2800" dirty="0" err="1"/>
              <a:t>DataFrame</a:t>
            </a:r>
            <a:r>
              <a:rPr lang="fr-FR" sz="2800" dirty="0"/>
              <a:t> = </a:t>
            </a:r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</p:spTree>
    <p:extLst>
      <p:ext uri="{BB962C8B-B14F-4D97-AF65-F5344CB8AC3E}">
        <p14:creationId xmlns:p14="http://schemas.microsoft.com/office/powerpoint/2010/main" val="2690343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D1D1-C978-4422-F0B4-52E4F8D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/** </a:t>
            </a:r>
            <a:r>
              <a:rPr lang="fr-FR" dirty="0" err="1"/>
              <a:t>javadoc</a:t>
            </a:r>
            <a:r>
              <a:rPr lang="fr-FR" dirty="0"/>
              <a:t>..  */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CB4C-C400-B76F-94C2-93753CE6097F}"/>
              </a:ext>
            </a:extLst>
          </p:cNvPr>
          <p:cNvSpPr txBox="1"/>
          <p:nvPr/>
        </p:nvSpPr>
        <p:spPr>
          <a:xfrm>
            <a:off x="469294" y="1893838"/>
            <a:ext cx="112388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Operations on </a:t>
            </a:r>
            <a:r>
              <a:rPr lang="fr-FR" sz="2800" dirty="0" err="1"/>
              <a:t>Datasets</a:t>
            </a:r>
            <a:r>
              <a:rPr lang="fr-FR" sz="2800" dirty="0"/>
              <a:t>:</a:t>
            </a:r>
          </a:p>
          <a:p>
            <a:endParaRPr lang="fr-FR" sz="2800" dirty="0"/>
          </a:p>
          <a:p>
            <a:r>
              <a:rPr lang="fr-FR" sz="2800" b="1" dirty="0"/>
              <a:t>    Transformations</a:t>
            </a:r>
            <a:r>
              <a:rPr lang="fr-FR" sz="2800" dirty="0"/>
              <a:t> = </a:t>
            </a:r>
            <a:r>
              <a:rPr lang="fr-FR" sz="2800" b="1" dirty="0" err="1"/>
              <a:t>produce</a:t>
            </a:r>
            <a:r>
              <a:rPr lang="fr-FR" sz="2800" b="1" dirty="0"/>
              <a:t> new </a:t>
            </a:r>
            <a:r>
              <a:rPr lang="fr-FR" sz="2800" b="1" dirty="0" err="1"/>
              <a:t>Datasets</a:t>
            </a: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    Actions</a:t>
            </a:r>
            <a:r>
              <a:rPr lang="fr-FR" sz="2800" dirty="0"/>
              <a:t> = </a:t>
            </a:r>
            <a:r>
              <a:rPr lang="fr-FR" sz="2800" b="1" dirty="0"/>
              <a:t>trigger computation and return </a:t>
            </a:r>
            <a:r>
              <a:rPr lang="fr-FR" sz="2800" b="1" dirty="0" err="1"/>
              <a:t>results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Example transformations : </a:t>
            </a:r>
            <a:r>
              <a:rPr lang="fr-FR" sz="2800" dirty="0" err="1"/>
              <a:t>map</a:t>
            </a:r>
            <a:r>
              <a:rPr lang="fr-FR" sz="2800" dirty="0"/>
              <a:t>, </a:t>
            </a:r>
            <a:r>
              <a:rPr lang="fr-FR" sz="2800" dirty="0" err="1"/>
              <a:t>filter</a:t>
            </a:r>
            <a:r>
              <a:rPr lang="fr-FR" sz="2800" dirty="0"/>
              <a:t>, select, </a:t>
            </a:r>
            <a:r>
              <a:rPr lang="fr-FR" sz="2800" dirty="0" err="1"/>
              <a:t>groupBy</a:t>
            </a:r>
            <a:r>
              <a:rPr lang="fr-FR" sz="2800" dirty="0"/>
              <a:t> ...</a:t>
            </a:r>
          </a:p>
          <a:p>
            <a:r>
              <a:rPr lang="fr-FR" sz="2800" dirty="0"/>
              <a:t>Example actions : count, show, </a:t>
            </a:r>
            <a:r>
              <a:rPr lang="fr-FR" sz="2800" dirty="0" err="1"/>
              <a:t>write</a:t>
            </a:r>
            <a:r>
              <a:rPr lang="fr-FR" sz="2800" dirty="0"/>
              <a:t> ...</a:t>
            </a:r>
          </a:p>
          <a:p>
            <a:endParaRPr lang="fr-FR" sz="2800" dirty="0"/>
          </a:p>
          <a:p>
            <a:r>
              <a:rPr lang="fr-FR" sz="2800" b="1" dirty="0" err="1"/>
              <a:t>Datasets</a:t>
            </a:r>
            <a:r>
              <a:rPr lang="fr-FR" sz="2800" b="1" dirty="0"/>
              <a:t> are "</a:t>
            </a:r>
            <a:r>
              <a:rPr lang="fr-FR" sz="2800" b="1" dirty="0" err="1"/>
              <a:t>lazy</a:t>
            </a:r>
            <a:r>
              <a:rPr lang="fr-FR" sz="2800" b="1" dirty="0"/>
              <a:t>", </a:t>
            </a:r>
          </a:p>
          <a:p>
            <a:r>
              <a:rPr lang="fr-FR" sz="2800" dirty="0"/>
              <a:t>   i.e. computations are </a:t>
            </a:r>
            <a:r>
              <a:rPr lang="fr-FR" sz="2800" dirty="0" err="1"/>
              <a:t>only</a:t>
            </a:r>
            <a:r>
              <a:rPr lang="fr-FR" sz="2800" dirty="0"/>
              <a:t> </a:t>
            </a:r>
            <a:r>
              <a:rPr lang="fr-FR" sz="2800" dirty="0" err="1"/>
              <a:t>triggered</a:t>
            </a:r>
            <a:r>
              <a:rPr lang="fr-FR" sz="2800" dirty="0"/>
              <a:t> </a:t>
            </a:r>
            <a:r>
              <a:rPr lang="fr-FR" sz="2800" b="1" dirty="0" err="1"/>
              <a:t>when</a:t>
            </a:r>
            <a:r>
              <a:rPr lang="fr-FR" sz="2800" b="1" dirty="0"/>
              <a:t> an action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invoked</a:t>
            </a:r>
            <a:r>
              <a:rPr lang="fr-F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8568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F366-1513-9D56-DC3B-A154A27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49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Transformation… « </a:t>
            </a:r>
            <a:r>
              <a:rPr lang="fr-FR" dirty="0" err="1"/>
              <a:t>produce</a:t>
            </a:r>
            <a:r>
              <a:rPr lang="fr-FR" dirty="0"/>
              <a:t> » new </a:t>
            </a:r>
            <a:r>
              <a:rPr lang="fr-FR" dirty="0" err="1"/>
              <a:t>Dataset</a:t>
            </a:r>
            <a:br>
              <a:rPr lang="fr-FR" dirty="0"/>
            </a:br>
            <a:r>
              <a:rPr lang="fr-FR" dirty="0"/>
              <a:t>NO UPDATE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are computable / « </a:t>
            </a:r>
            <a:r>
              <a:rPr lang="fr-FR" b="1" dirty="0"/>
              <a:t>immutable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0E6B-0390-EEF8-CEB6-BFC9B015C786}"/>
              </a:ext>
            </a:extLst>
          </p:cNvPr>
          <p:cNvSpPr txBox="1"/>
          <p:nvPr/>
        </p:nvSpPr>
        <p:spPr>
          <a:xfrm>
            <a:off x="3048000" y="3072348"/>
            <a:ext cx="86172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.  &lt;</a:t>
            </a:r>
            <a:r>
              <a:rPr lang="fr-FR" sz="2400" dirty="0" err="1"/>
              <a:t>noSetter</a:t>
            </a:r>
            <a:r>
              <a:rPr lang="fr-FR" sz="2400" dirty="0"/>
              <a:t>&gt; ();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  </a:t>
            </a:r>
            <a:r>
              <a:rPr lang="fr-FR" sz="2400" dirty="0" err="1"/>
              <a:t>newDataset</a:t>
            </a:r>
            <a:r>
              <a:rPr lang="fr-FR" sz="2400" dirty="0"/>
              <a:t>  =   </a:t>
            </a:r>
            <a:r>
              <a:rPr lang="fr-FR" sz="2400" dirty="0" err="1"/>
              <a:t>dataset</a:t>
            </a:r>
            <a:r>
              <a:rPr lang="fr-FR" sz="2400" dirty="0"/>
              <a:t> .  &lt;</a:t>
            </a:r>
            <a:r>
              <a:rPr lang="fr-FR" sz="2400" dirty="0" err="1"/>
              <a:t>createNewWithTransform</a:t>
            </a:r>
            <a:r>
              <a:rPr lang="fr-FR" sz="2400" dirty="0"/>
              <a:t>&gt; ( … )</a:t>
            </a:r>
          </a:p>
          <a:p>
            <a:r>
              <a:rPr lang="fr-FR" sz="2400" dirty="0"/>
              <a:t>Example: </a:t>
            </a:r>
            <a:r>
              <a:rPr lang="fr-FR" sz="2400" dirty="0" err="1"/>
              <a:t>chain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dataset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dirty="0"/>
              <a:t>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map</a:t>
            </a:r>
            <a:r>
              <a:rPr lang="fr-FR" sz="2400" dirty="0"/>
              <a:t>(..) .</a:t>
            </a:r>
            <a:r>
              <a:rPr lang="fr-FR" sz="2400" dirty="0" err="1"/>
              <a:t>groupBy</a:t>
            </a:r>
            <a:r>
              <a:rPr lang="fr-FR" sz="2400" dirty="0"/>
              <a:t>(..),</a:t>
            </a:r>
          </a:p>
          <a:p>
            <a:endParaRPr lang="fr-FR" sz="2400" dirty="0"/>
          </a:p>
          <a:p>
            <a:r>
              <a:rPr lang="fr-FR" sz="2400" dirty="0"/>
              <a:t>&lt;</a:t>
            </a:r>
            <a:r>
              <a:rPr lang="fr-FR" sz="2400" dirty="0" err="1"/>
              <a:t>Result</a:t>
            </a:r>
            <a:r>
              <a:rPr lang="fr-FR" sz="2400" dirty="0"/>
              <a:t>&gt; = </a:t>
            </a:r>
            <a:r>
              <a:rPr lang="fr-FR" sz="2400" dirty="0" err="1"/>
              <a:t>dataset</a:t>
            </a:r>
            <a:r>
              <a:rPr lang="fr-FR" sz="2400" dirty="0"/>
              <a:t>. &lt;action&gt; ();</a:t>
            </a:r>
          </a:p>
          <a:p>
            <a:r>
              <a:rPr lang="fr-FR" sz="2400" dirty="0" err="1"/>
              <a:t>example</a:t>
            </a:r>
            <a:r>
              <a:rPr lang="fr-FR" sz="2400" dirty="0"/>
              <a:t>:   long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dataset</a:t>
            </a:r>
            <a:r>
              <a:rPr lang="fr-FR" sz="2400" dirty="0"/>
              <a:t>.  count ();</a:t>
            </a:r>
          </a:p>
          <a:p>
            <a:endParaRPr lang="fr-FR" sz="2400" dirty="0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26F5C27-6EAF-E3B6-562E-B4CE4974575F}"/>
              </a:ext>
            </a:extLst>
          </p:cNvPr>
          <p:cNvSpPr/>
          <p:nvPr/>
        </p:nvSpPr>
        <p:spPr>
          <a:xfrm>
            <a:off x="2020289" y="2894548"/>
            <a:ext cx="881380" cy="871190"/>
          </a:xfrm>
          <a:prstGeom prst="noSmoking">
            <a:avLst>
              <a:gd name="adj" fmla="val 1159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E51489F-D8B0-D623-ABDE-0468A3747F89}"/>
              </a:ext>
            </a:extLst>
          </p:cNvPr>
          <p:cNvSpPr/>
          <p:nvPr/>
        </p:nvSpPr>
        <p:spPr>
          <a:xfrm>
            <a:off x="2678229" y="4056584"/>
            <a:ext cx="296606" cy="104904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4252189-FCE2-5C90-D340-C3B82CAB9BE8}"/>
              </a:ext>
            </a:extLst>
          </p:cNvPr>
          <p:cNvSpPr/>
          <p:nvPr/>
        </p:nvSpPr>
        <p:spPr>
          <a:xfrm>
            <a:off x="2626623" y="557427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7535E-4E54-BDFE-7BAE-D596AF572A5A}"/>
              </a:ext>
            </a:extLst>
          </p:cNvPr>
          <p:cNvSpPr txBox="1"/>
          <p:nvPr/>
        </p:nvSpPr>
        <p:spPr>
          <a:xfrm>
            <a:off x="1212367" y="4326821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09F02-E15A-4E58-097F-869A9157B1FE}"/>
              </a:ext>
            </a:extLst>
          </p:cNvPr>
          <p:cNvSpPr txBox="1"/>
          <p:nvPr/>
        </p:nvSpPr>
        <p:spPr>
          <a:xfrm>
            <a:off x="1383124" y="581624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4541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42BB-5BD0-490D-8D23-8A51454F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-232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6D44-188E-86D1-FF58-3AEBD4296895}"/>
              </a:ext>
            </a:extLst>
          </p:cNvPr>
          <p:cNvSpPr txBox="1"/>
          <p:nvPr/>
        </p:nvSpPr>
        <p:spPr>
          <a:xfrm>
            <a:off x="5704840" y="1441200"/>
            <a:ext cx="517635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&lt;T1&gt;   ds1 =  </a:t>
            </a:r>
            <a:r>
              <a:rPr lang="fr-FR" dirty="0" err="1"/>
              <a:t>spark.read</a:t>
            </a:r>
            <a:r>
              <a:rPr lang="fr-FR" dirty="0"/>
              <a:t> ….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&lt;T2&gt;    ds2 =  ds1.map(   x -&gt; f(x)  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ds3 =  ds2.toDF();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ds4 =  ds3 .filter(  « col &gt;= value »)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filter</a:t>
            </a:r>
            <a:r>
              <a:rPr lang="fr-FR" dirty="0"/>
              <a:t>( x -&gt; g(x) 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map</a:t>
            </a:r>
            <a:r>
              <a:rPr lang="fr-FR" dirty="0"/>
              <a:t>( y -&gt; h(y) );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 err="1"/>
              <a:t>Dataset</a:t>
            </a:r>
            <a:r>
              <a:rPr lang="fr-FR" dirty="0"/>
              <a:t>&lt;Row&gt;  </a:t>
            </a:r>
            <a:r>
              <a:rPr lang="fr-FR" dirty="0" err="1"/>
              <a:t>dsN</a:t>
            </a:r>
            <a:r>
              <a:rPr lang="fr-FR" dirty="0"/>
              <a:t> =   ds4  .    </a:t>
            </a:r>
            <a:r>
              <a:rPr lang="fr-FR" dirty="0" err="1"/>
              <a:t>join</a:t>
            </a:r>
            <a:r>
              <a:rPr lang="fr-FR" dirty="0"/>
              <a:t>( </a:t>
            </a:r>
            <a:r>
              <a:rPr lang="fr-FR" dirty="0" err="1"/>
              <a:t>dsJoined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 err="1"/>
              <a:t>ds</a:t>
            </a:r>
            <a:r>
              <a:rPr lang="fr-FR" sz="2400" dirty="0"/>
              <a:t> . </a:t>
            </a:r>
            <a:r>
              <a:rPr lang="fr-FR" sz="2400" b="1" dirty="0"/>
              <a:t>show</a:t>
            </a:r>
            <a:r>
              <a:rPr lang="fr-FR" sz="2400" dirty="0"/>
              <a:t>();  // =&gt; TRIGGER COMPUTE !!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9C511-2A58-C4ED-F08D-4AD824C88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0079"/>
              </p:ext>
            </p:extLst>
          </p:nvPr>
        </p:nvGraphicFramePr>
        <p:xfrm>
          <a:off x="3718904" y="1441200"/>
          <a:ext cx="793241" cy="45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8904" y="1441200"/>
                        <a:ext cx="793241" cy="45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FC59315-5088-390E-2339-6E4840516449}"/>
              </a:ext>
            </a:extLst>
          </p:cNvPr>
          <p:cNvSpPr/>
          <p:nvPr/>
        </p:nvSpPr>
        <p:spPr>
          <a:xfrm rot="2221328">
            <a:off x="2726526" y="120564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4D29-0EBE-8093-4A0D-8D9E6A29D283}"/>
              </a:ext>
            </a:extLst>
          </p:cNvPr>
          <p:cNvSpPr txBox="1"/>
          <p:nvPr/>
        </p:nvSpPr>
        <p:spPr>
          <a:xfrm>
            <a:off x="2274270" y="8373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F04E651-E990-60E0-8B5E-281EEB47279C}"/>
              </a:ext>
            </a:extLst>
          </p:cNvPr>
          <p:cNvSpPr/>
          <p:nvPr/>
        </p:nvSpPr>
        <p:spPr>
          <a:xfrm>
            <a:off x="4220080" y="1920406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517D-652C-9B07-310F-820E0B474294}"/>
              </a:ext>
            </a:extLst>
          </p:cNvPr>
          <p:cNvSpPr txBox="1"/>
          <p:nvPr/>
        </p:nvSpPr>
        <p:spPr>
          <a:xfrm>
            <a:off x="3858883" y="146955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1BEB85E-B6B0-E267-42E7-8F55BC72C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340"/>
              </p:ext>
            </p:extLst>
          </p:nvPr>
        </p:nvGraphicFramePr>
        <p:xfrm>
          <a:off x="3779017" y="2397087"/>
          <a:ext cx="793241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9C511-2A58-C4ED-F08D-4AD824C88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9017" y="2397087"/>
                        <a:ext cx="793241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4BB357-9197-76A6-7A41-B43ADA785EE6}"/>
              </a:ext>
            </a:extLst>
          </p:cNvPr>
          <p:cNvSpPr txBox="1"/>
          <p:nvPr/>
        </p:nvSpPr>
        <p:spPr>
          <a:xfrm>
            <a:off x="3900404" y="239708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ds2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B37236-D670-897C-18BC-4466CEF35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45413"/>
              </p:ext>
            </p:extLst>
          </p:nvPr>
        </p:nvGraphicFramePr>
        <p:xfrm>
          <a:off x="3808256" y="4282174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8256" y="4282174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FE63D8-5D82-455E-6F1F-1DBDBBA9F2DB}"/>
              </a:ext>
            </a:extLst>
          </p:cNvPr>
          <p:cNvSpPr txBox="1"/>
          <p:nvPr/>
        </p:nvSpPr>
        <p:spPr>
          <a:xfrm>
            <a:off x="3944846" y="42821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ds4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A26B0F-F942-E11C-E161-E8FD6CA8D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3683"/>
              </p:ext>
            </p:extLst>
          </p:nvPr>
        </p:nvGraphicFramePr>
        <p:xfrm>
          <a:off x="4512612" y="360787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612" y="360787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37F367-CD16-FCBC-925B-1333BAA04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866743"/>
              </p:ext>
            </p:extLst>
          </p:nvPr>
        </p:nvGraphicFramePr>
        <p:xfrm>
          <a:off x="4512145" y="391678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8A26B0F-F942-E11C-E161-E8FD6CA8D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145" y="391678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9D595BA-A148-D9BA-5540-174862BAF7B5}"/>
              </a:ext>
            </a:extLst>
          </p:cNvPr>
          <p:cNvSpPr/>
          <p:nvPr/>
        </p:nvSpPr>
        <p:spPr>
          <a:xfrm>
            <a:off x="4264522" y="2766419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788FF72-EEC0-235F-4E3A-60DF2B99C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22559"/>
              </p:ext>
            </p:extLst>
          </p:nvPr>
        </p:nvGraphicFramePr>
        <p:xfrm>
          <a:off x="3823459" y="3278161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3459" y="3278161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31FB01-96F2-FBD6-D8D3-80EF6E9B29E6}"/>
              </a:ext>
            </a:extLst>
          </p:cNvPr>
          <p:cNvSpPr txBox="1"/>
          <p:nvPr/>
        </p:nvSpPr>
        <p:spPr>
          <a:xfrm>
            <a:off x="3944846" y="32781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19F57145-B699-307E-C46D-B7C2A9E17C21}"/>
              </a:ext>
            </a:extLst>
          </p:cNvPr>
          <p:cNvSpPr/>
          <p:nvPr/>
        </p:nvSpPr>
        <p:spPr>
          <a:xfrm>
            <a:off x="4308249" y="3595399"/>
            <a:ext cx="351710" cy="642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5B9010-8A71-FE92-66D8-A7E89CB75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303108"/>
              </p:ext>
            </p:extLst>
          </p:nvPr>
        </p:nvGraphicFramePr>
        <p:xfrm>
          <a:off x="3858883" y="5113509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8883" y="5113509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9F1D36F-FB82-472A-00C3-954367812697}"/>
              </a:ext>
            </a:extLst>
          </p:cNvPr>
          <p:cNvSpPr txBox="1"/>
          <p:nvPr/>
        </p:nvSpPr>
        <p:spPr>
          <a:xfrm>
            <a:off x="3995473" y="511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dsN</a:t>
            </a:r>
            <a:endParaRPr lang="fr-F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885F2A-8518-10E8-081C-CCC33417CA9A}"/>
              </a:ext>
            </a:extLst>
          </p:cNvPr>
          <p:cNvSpPr/>
          <p:nvPr/>
        </p:nvSpPr>
        <p:spPr>
          <a:xfrm rot="5400000">
            <a:off x="4066611" y="4728881"/>
            <a:ext cx="400456" cy="2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152CB0-FE26-1C73-F519-FD189BFCC69C}"/>
              </a:ext>
            </a:extLst>
          </p:cNvPr>
          <p:cNvSpPr/>
          <p:nvPr/>
        </p:nvSpPr>
        <p:spPr>
          <a:xfrm rot="2664194">
            <a:off x="3816422" y="4823927"/>
            <a:ext cx="349440" cy="18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4202815-ED7C-C99F-4901-F1670CE3A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02667"/>
              </p:ext>
            </p:extLst>
          </p:nvPr>
        </p:nvGraphicFramePr>
        <p:xfrm>
          <a:off x="2616917" y="4671105"/>
          <a:ext cx="1174657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6917" y="4671105"/>
                        <a:ext cx="1174657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7223CA9-DC3E-D636-D4DD-68624B65E467}"/>
              </a:ext>
            </a:extLst>
          </p:cNvPr>
          <p:cNvSpPr txBox="1"/>
          <p:nvPr/>
        </p:nvSpPr>
        <p:spPr>
          <a:xfrm>
            <a:off x="2757142" y="4640659"/>
            <a:ext cx="108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dsJoined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96DF4C-92B1-ABE1-314B-5F7C6168DB69}"/>
              </a:ext>
            </a:extLst>
          </p:cNvPr>
          <p:cNvSpPr/>
          <p:nvPr/>
        </p:nvSpPr>
        <p:spPr>
          <a:xfrm rot="2221328">
            <a:off x="4572483" y="570583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5D46269-6C7D-5F55-8B84-D3A0DE9FE163}"/>
              </a:ext>
            </a:extLst>
          </p:cNvPr>
          <p:cNvSpPr/>
          <p:nvPr/>
        </p:nvSpPr>
        <p:spPr>
          <a:xfrm>
            <a:off x="2001520" y="83739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CE9CFCD-652C-D105-F66D-E8B0A107B459}"/>
              </a:ext>
            </a:extLst>
          </p:cNvPr>
          <p:cNvSpPr/>
          <p:nvPr/>
        </p:nvSpPr>
        <p:spPr>
          <a:xfrm>
            <a:off x="1975082" y="1986212"/>
            <a:ext cx="343364" cy="35865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E9694B-6056-314F-5668-CAF93A12B3AD}"/>
              </a:ext>
            </a:extLst>
          </p:cNvPr>
          <p:cNvSpPr/>
          <p:nvPr/>
        </p:nvSpPr>
        <p:spPr>
          <a:xfrm>
            <a:off x="1975082" y="5763553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1CBB-6EC9-BB1A-FC86-E7F3E23B47D5}"/>
              </a:ext>
            </a:extLst>
          </p:cNvPr>
          <p:cNvSpPr txBox="1"/>
          <p:nvPr/>
        </p:nvSpPr>
        <p:spPr>
          <a:xfrm>
            <a:off x="834394" y="1125530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Create</a:t>
            </a:r>
            <a:endParaRPr lang="fr-F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D176D-E26D-BE49-1E85-FBB2052935C6}"/>
              </a:ext>
            </a:extLst>
          </p:cNvPr>
          <p:cNvSpPr txBox="1"/>
          <p:nvPr/>
        </p:nvSpPr>
        <p:spPr>
          <a:xfrm>
            <a:off x="403570" y="3513726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2545C2-1C36-4046-2D51-D865F6BF069D}"/>
              </a:ext>
            </a:extLst>
          </p:cNvPr>
          <p:cNvSpPr txBox="1"/>
          <p:nvPr/>
        </p:nvSpPr>
        <p:spPr>
          <a:xfrm>
            <a:off x="701339" y="595598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C770ED1F-612C-DE5A-AC56-6DD13AFB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3" y="2018145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PU X : Infos Smartphones – Applications sur Google Play">
            <a:extLst>
              <a:ext uri="{FF2B5EF4-FFF2-40B4-BE49-F238E27FC236}">
                <a16:creationId xmlns:a16="http://schemas.microsoft.com/office/drawing/2014/main" id="{BDD77E29-73D7-3200-30B0-B88BB03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60" y="5718773"/>
            <a:ext cx="908079" cy="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3ED618EA-FC17-E2A7-3EC5-268ABB98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69" y="342900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BE6CAF30-6052-319D-3ED2-7EE4942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1" y="472864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68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271D-801A-2B53-AAAB-BB603E55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/** </a:t>
            </a:r>
            <a:r>
              <a:rPr lang="fr-FR" dirty="0" err="1"/>
              <a:t>javadoc</a:t>
            </a:r>
            <a:r>
              <a:rPr lang="fr-FR" dirty="0"/>
              <a:t>..  */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E07E-6648-EB1C-899E-C7366B939480}"/>
              </a:ext>
            </a:extLst>
          </p:cNvPr>
          <p:cNvSpPr txBox="1"/>
          <p:nvPr/>
        </p:nvSpPr>
        <p:spPr>
          <a:xfrm>
            <a:off x="1920723" y="2003886"/>
            <a:ext cx="115969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Internally</a:t>
            </a:r>
            <a:r>
              <a:rPr lang="fr-FR" sz="2800" dirty="0"/>
              <a:t>, a </a:t>
            </a:r>
            <a:r>
              <a:rPr lang="fr-FR" sz="2800" dirty="0" err="1"/>
              <a:t>Dataset</a:t>
            </a:r>
            <a:r>
              <a:rPr lang="fr-FR" sz="2800" dirty="0"/>
              <a:t> </a:t>
            </a:r>
            <a:r>
              <a:rPr lang="fr-FR" sz="2800" dirty="0" err="1"/>
              <a:t>represents</a:t>
            </a:r>
            <a:r>
              <a:rPr lang="fr-FR" sz="2800" dirty="0"/>
              <a:t> a </a:t>
            </a:r>
            <a:r>
              <a:rPr lang="fr-FR" sz="2800" dirty="0" err="1"/>
              <a:t>logical</a:t>
            </a:r>
            <a:r>
              <a:rPr lang="fr-FR" sz="2800" dirty="0"/>
              <a:t> plan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b="1" dirty="0" err="1"/>
              <a:t>describes</a:t>
            </a:r>
            <a:r>
              <a:rPr lang="fr-FR" sz="2800" b="1" dirty="0"/>
              <a:t> </a:t>
            </a:r>
            <a:r>
              <a:rPr lang="fr-FR" sz="2800" dirty="0"/>
              <a:t>the computation </a:t>
            </a:r>
            <a:r>
              <a:rPr lang="fr-FR" sz="2800" dirty="0" err="1"/>
              <a:t>required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produce</a:t>
            </a:r>
            <a:r>
              <a:rPr lang="fr-FR" sz="2800" b="1" dirty="0"/>
              <a:t> the data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an action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invoked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optimizer</a:t>
            </a:r>
            <a:r>
              <a:rPr lang="fr-FR" sz="2800" dirty="0"/>
              <a:t> </a:t>
            </a:r>
            <a:r>
              <a:rPr lang="fr-FR" sz="2800" dirty="0" err="1"/>
              <a:t>optimizes</a:t>
            </a:r>
            <a:r>
              <a:rPr lang="fr-FR" sz="2800" dirty="0"/>
              <a:t> the </a:t>
            </a:r>
            <a:r>
              <a:rPr lang="fr-FR" sz="2800" b="1" dirty="0" err="1"/>
              <a:t>logical</a:t>
            </a:r>
            <a:r>
              <a:rPr lang="fr-FR" sz="2800" b="1" dirty="0"/>
              <a:t> plan</a:t>
            </a:r>
            <a:r>
              <a:rPr lang="fr-FR" sz="2800" dirty="0"/>
              <a:t> </a:t>
            </a:r>
          </a:p>
          <a:p>
            <a:r>
              <a:rPr lang="fr-FR" sz="2800" dirty="0"/>
              <a:t>      and </a:t>
            </a:r>
            <a:r>
              <a:rPr lang="fr-FR" sz="2800" dirty="0" err="1"/>
              <a:t>generates</a:t>
            </a:r>
            <a:r>
              <a:rPr lang="fr-FR" sz="2800" dirty="0"/>
              <a:t> a </a:t>
            </a:r>
            <a:r>
              <a:rPr lang="fr-FR" sz="2800" b="1" dirty="0" err="1"/>
              <a:t>physical</a:t>
            </a:r>
            <a:r>
              <a:rPr lang="fr-FR" sz="2800" b="1" dirty="0"/>
              <a:t> plan </a:t>
            </a:r>
          </a:p>
          <a:p>
            <a:r>
              <a:rPr lang="fr-FR" sz="2800" b="1" dirty="0"/>
              <a:t>      </a:t>
            </a:r>
            <a:r>
              <a:rPr lang="fr-FR" sz="2800" dirty="0"/>
              <a:t>for efficient </a:t>
            </a:r>
            <a:r>
              <a:rPr lang="fr-FR" sz="2800" dirty="0" err="1"/>
              <a:t>execution</a:t>
            </a:r>
            <a:r>
              <a:rPr lang="fr-FR" sz="2800" dirty="0"/>
              <a:t> in a </a:t>
            </a:r>
            <a:r>
              <a:rPr lang="fr-FR" sz="2800" dirty="0" err="1"/>
              <a:t>parallel</a:t>
            </a:r>
            <a:r>
              <a:rPr lang="fr-FR" sz="2800" dirty="0"/>
              <a:t> and </a:t>
            </a:r>
            <a:r>
              <a:rPr lang="fr-FR" sz="2800" dirty="0" err="1"/>
              <a:t>distributed</a:t>
            </a:r>
            <a:r>
              <a:rPr lang="fr-FR" sz="2800" dirty="0"/>
              <a:t> </a:t>
            </a:r>
            <a:r>
              <a:rPr lang="fr-FR" sz="2800" dirty="0" err="1"/>
              <a:t>manner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To explore.. Use ‘</a:t>
            </a:r>
            <a:r>
              <a:rPr lang="fr-FR" sz="2800" dirty="0" err="1"/>
              <a:t>explain</a:t>
            </a:r>
            <a:r>
              <a:rPr lang="fr-FR" sz="2800" dirty="0"/>
              <a:t> plan’</a:t>
            </a:r>
          </a:p>
        </p:txBody>
      </p:sp>
    </p:spTree>
    <p:extLst>
      <p:ext uri="{BB962C8B-B14F-4D97-AF65-F5344CB8AC3E}">
        <p14:creationId xmlns:p14="http://schemas.microsoft.com/office/powerpoint/2010/main" val="1251129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22E-756D-5519-0EE0-AC53A81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Internally</a:t>
            </a:r>
            <a:r>
              <a:rPr lang="fr-FR" dirty="0"/>
              <a:t>…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D340DA-FBDF-EC2E-171D-3CCC36685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04362"/>
              </p:ext>
            </p:extLst>
          </p:nvPr>
        </p:nvGraphicFramePr>
        <p:xfrm>
          <a:off x="279398" y="249141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398" y="249141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3F0BDC-B6A0-FD4F-D543-BF7B003BED47}"/>
              </a:ext>
            </a:extLst>
          </p:cNvPr>
          <p:cNvSpPr txBox="1"/>
          <p:nvPr/>
        </p:nvSpPr>
        <p:spPr>
          <a:xfrm>
            <a:off x="360462" y="2029749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b="1" dirty="0"/>
              <a:t>&lt;T&gt;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2F7B7-0A94-00B9-E45E-F01E76A87006}"/>
              </a:ext>
            </a:extLst>
          </p:cNvPr>
          <p:cNvCxnSpPr/>
          <p:nvPr/>
        </p:nvCxnSpPr>
        <p:spPr>
          <a:xfrm flipV="1">
            <a:off x="2021622" y="2809240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A30311-177D-4401-B815-8C097007F796}"/>
              </a:ext>
            </a:extLst>
          </p:cNvPr>
          <p:cNvCxnSpPr>
            <a:cxnSpLocks/>
          </p:cNvCxnSpPr>
          <p:nvPr/>
        </p:nvCxnSpPr>
        <p:spPr>
          <a:xfrm>
            <a:off x="2021622" y="3472806"/>
            <a:ext cx="1244600" cy="257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C8A77-83C1-5CAF-ACF9-1783B7804DF0}"/>
              </a:ext>
            </a:extLst>
          </p:cNvPr>
          <p:cNvSpPr txBox="1"/>
          <p:nvPr/>
        </p:nvSpPr>
        <p:spPr>
          <a:xfrm>
            <a:off x="7102058" y="19918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SparkSession</a:t>
            </a:r>
            <a:endParaRPr lang="fr-F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2F62C-1B9D-2234-B66E-8AA78589BB7C}"/>
              </a:ext>
            </a:extLst>
          </p:cNvPr>
          <p:cNvSpPr txBox="1"/>
          <p:nvPr/>
        </p:nvSpPr>
        <p:spPr>
          <a:xfrm>
            <a:off x="9521757" y="200291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SparkContext</a:t>
            </a:r>
            <a:endParaRPr lang="fr-FR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625C3-9B4B-F85D-A3C6-8FBF8AA9E2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76360" y="2233745"/>
            <a:ext cx="5453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46238A-8F55-14E0-F25F-7E355088E6A7}"/>
              </a:ext>
            </a:extLst>
          </p:cNvPr>
          <p:cNvSpPr txBox="1"/>
          <p:nvPr/>
        </p:nvSpPr>
        <p:spPr>
          <a:xfrm>
            <a:off x="3311944" y="3459480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Encoder&lt;T&gt;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E4D5A-ABB4-96F5-E016-45E42041AF64}"/>
              </a:ext>
            </a:extLst>
          </p:cNvPr>
          <p:cNvSpPr txBox="1"/>
          <p:nvPr/>
        </p:nvSpPr>
        <p:spPr>
          <a:xfrm>
            <a:off x="3311944" y="2535535"/>
            <a:ext cx="257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QueryExecution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8A16B2-281C-56F6-DE18-8B9E83881185}"/>
              </a:ext>
            </a:extLst>
          </p:cNvPr>
          <p:cNvCxnSpPr/>
          <p:nvPr/>
        </p:nvCxnSpPr>
        <p:spPr>
          <a:xfrm flipV="1">
            <a:off x="5804119" y="2260581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28F2-3B2C-B481-4B52-C8C280DAFBB4}"/>
              </a:ext>
            </a:extLst>
          </p:cNvPr>
          <p:cNvSpPr txBox="1"/>
          <p:nvPr/>
        </p:nvSpPr>
        <p:spPr>
          <a:xfrm>
            <a:off x="7135777" y="3131506"/>
            <a:ext cx="272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LogicalPlan</a:t>
            </a:r>
            <a:r>
              <a:rPr lang="fr-FR" sz="2400" b="1" dirty="0"/>
              <a:t> (AST)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A1220E-4A6D-AD2D-275A-31B686019071}"/>
              </a:ext>
            </a:extLst>
          </p:cNvPr>
          <p:cNvCxnSpPr>
            <a:cxnSpLocks/>
          </p:cNvCxnSpPr>
          <p:nvPr/>
        </p:nvCxnSpPr>
        <p:spPr>
          <a:xfrm>
            <a:off x="5804119" y="2856249"/>
            <a:ext cx="1198880" cy="5213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03928A-18CF-8C73-3303-FF1E91A8730E}"/>
              </a:ext>
            </a:extLst>
          </p:cNvPr>
          <p:cNvSpPr txBox="1"/>
          <p:nvPr/>
        </p:nvSpPr>
        <p:spPr>
          <a:xfrm>
            <a:off x="7135778" y="5423418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ExecutedPlan</a:t>
            </a:r>
            <a:endParaRPr lang="fr-FR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4AFD1F-3774-860B-9F63-85DA3EF9AF2E}"/>
              </a:ext>
            </a:extLst>
          </p:cNvPr>
          <p:cNvCxnSpPr>
            <a:cxnSpLocks/>
          </p:cNvCxnSpPr>
          <p:nvPr/>
        </p:nvCxnSpPr>
        <p:spPr>
          <a:xfrm>
            <a:off x="7828280" y="3647440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326B6E-8EDC-B332-AECD-D84C9596F690}"/>
              </a:ext>
            </a:extLst>
          </p:cNvPr>
          <p:cNvCxnSpPr>
            <a:cxnSpLocks/>
          </p:cNvCxnSpPr>
          <p:nvPr/>
        </p:nvCxnSpPr>
        <p:spPr>
          <a:xfrm>
            <a:off x="9057640" y="5699760"/>
            <a:ext cx="11379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1A27D-7779-C07D-1D9B-511A6F7483BE}"/>
              </a:ext>
            </a:extLst>
          </p:cNvPr>
          <p:cNvSpPr txBox="1"/>
          <p:nvPr/>
        </p:nvSpPr>
        <p:spPr>
          <a:xfrm>
            <a:off x="10312400" y="5468927"/>
            <a:ext cx="94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D55859-19C0-2C52-C4C8-501AFF2F934F}"/>
              </a:ext>
            </a:extLst>
          </p:cNvPr>
          <p:cNvSpPr txBox="1"/>
          <p:nvPr/>
        </p:nvSpPr>
        <p:spPr>
          <a:xfrm>
            <a:off x="9155152" y="5319322"/>
            <a:ext cx="105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8743A2-98CA-4DA6-CF84-6601203A2A21}"/>
              </a:ext>
            </a:extLst>
          </p:cNvPr>
          <p:cNvSpPr txBox="1"/>
          <p:nvPr/>
        </p:nvSpPr>
        <p:spPr>
          <a:xfrm>
            <a:off x="7950823" y="3714569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analyze</a:t>
            </a:r>
            <a:r>
              <a:rPr lang="fr-FR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7880D-48D5-4E49-C983-A492DC5344A6}"/>
              </a:ext>
            </a:extLst>
          </p:cNvPr>
          <p:cNvSpPr txBox="1"/>
          <p:nvPr/>
        </p:nvSpPr>
        <p:spPr>
          <a:xfrm>
            <a:off x="7102058" y="4377031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AnalyzedPlan</a:t>
            </a:r>
            <a:endParaRPr lang="fr-FR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6D6A-12B0-2CF1-D7AF-4975294559F1}"/>
              </a:ext>
            </a:extLst>
          </p:cNvPr>
          <p:cNvSpPr txBox="1"/>
          <p:nvPr/>
        </p:nvSpPr>
        <p:spPr>
          <a:xfrm>
            <a:off x="10312400" y="4377030"/>
            <a:ext cx="14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Schema</a:t>
            </a:r>
            <a:endParaRPr lang="fr-FR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89767C-3750-574A-1F2D-208C003E5ABD}"/>
              </a:ext>
            </a:extLst>
          </p:cNvPr>
          <p:cNvSpPr txBox="1"/>
          <p:nvPr/>
        </p:nvSpPr>
        <p:spPr>
          <a:xfrm>
            <a:off x="9121432" y="427293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shema</a:t>
            </a:r>
            <a:r>
              <a:rPr lang="fr-FR" dirty="0"/>
              <a:t>()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9AC7-F31C-82B2-E2A3-D62D6E7162E4}"/>
              </a:ext>
            </a:extLst>
          </p:cNvPr>
          <p:cNvCxnSpPr>
            <a:cxnSpLocks/>
          </p:cNvCxnSpPr>
          <p:nvPr/>
        </p:nvCxnSpPr>
        <p:spPr>
          <a:xfrm>
            <a:off x="7828280" y="4894149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32E0C0-1BE6-5801-B3D8-2C2C3C2CF20E}"/>
              </a:ext>
            </a:extLst>
          </p:cNvPr>
          <p:cNvSpPr txBox="1"/>
          <p:nvPr/>
        </p:nvSpPr>
        <p:spPr>
          <a:xfrm>
            <a:off x="7950823" y="49612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392A06-15F2-D87A-49AA-7386916478D9}"/>
              </a:ext>
            </a:extLst>
          </p:cNvPr>
          <p:cNvCxnSpPr>
            <a:cxnSpLocks/>
          </p:cNvCxnSpPr>
          <p:nvPr/>
        </p:nvCxnSpPr>
        <p:spPr>
          <a:xfrm>
            <a:off x="9058251" y="4664763"/>
            <a:ext cx="11527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63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9063-5D64-CD3A-52DC-A28691D5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/** </a:t>
            </a:r>
            <a:r>
              <a:rPr lang="fr-FR" dirty="0" err="1"/>
              <a:t>javadoc</a:t>
            </a:r>
            <a:r>
              <a:rPr lang="fr-FR" dirty="0"/>
              <a:t>..  */  (4/4)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DBF82-CDDF-CD82-10DB-63C2D1C3FD73}"/>
              </a:ext>
            </a:extLst>
          </p:cNvPr>
          <p:cNvSpPr txBox="1"/>
          <p:nvPr/>
        </p:nvSpPr>
        <p:spPr>
          <a:xfrm>
            <a:off x="372534" y="1786750"/>
            <a:ext cx="117614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efficiently</a:t>
            </a:r>
            <a:r>
              <a:rPr lang="fr-FR" sz="2800" dirty="0"/>
              <a:t> support </a:t>
            </a:r>
            <a:r>
              <a:rPr lang="fr-FR" sz="2800" dirty="0" err="1"/>
              <a:t>domain-specific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r>
              <a:rPr lang="fr-FR" sz="2800" dirty="0"/>
              <a:t>, an ‘Encoder’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required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The encoder </a:t>
            </a:r>
            <a:r>
              <a:rPr lang="fr-FR" sz="2800" dirty="0" err="1"/>
              <a:t>maps</a:t>
            </a:r>
            <a:r>
              <a:rPr lang="fr-FR" sz="2800" dirty="0"/>
              <a:t> the </a:t>
            </a:r>
            <a:r>
              <a:rPr lang="fr-FR" sz="2800" dirty="0" err="1"/>
              <a:t>domain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type `T` to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internal</a:t>
            </a:r>
            <a:r>
              <a:rPr lang="fr-FR" sz="2800" dirty="0"/>
              <a:t> type system. </a:t>
            </a:r>
          </a:p>
          <a:p>
            <a:r>
              <a:rPr lang="fr-FR" sz="2800" dirty="0"/>
              <a:t>  (…) to </a:t>
            </a:r>
            <a:r>
              <a:rPr lang="fr-FR" sz="2800" dirty="0" err="1"/>
              <a:t>generate</a:t>
            </a:r>
            <a:r>
              <a:rPr lang="fr-FR" sz="2800" dirty="0"/>
              <a:t> code at runtime</a:t>
            </a:r>
          </a:p>
          <a:p>
            <a:r>
              <a:rPr lang="fr-FR" sz="2800" dirty="0"/>
              <a:t>         to </a:t>
            </a:r>
            <a:r>
              <a:rPr lang="fr-FR" sz="2800" dirty="0" err="1"/>
              <a:t>serialize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a </a:t>
            </a:r>
            <a:r>
              <a:rPr lang="fr-FR" sz="2800" dirty="0" err="1"/>
              <a:t>much</a:t>
            </a:r>
            <a:r>
              <a:rPr lang="fr-FR" sz="2800" dirty="0"/>
              <a:t> efficient </a:t>
            </a:r>
            <a:r>
              <a:rPr lang="fr-FR" sz="2800" dirty="0" err="1"/>
              <a:t>binary</a:t>
            </a:r>
            <a:r>
              <a:rPr lang="fr-FR" sz="2800" dirty="0"/>
              <a:t> structure  </a:t>
            </a:r>
            <a:br>
              <a:rPr lang="fr-FR" sz="2800" dirty="0"/>
            </a:br>
            <a:r>
              <a:rPr lang="fr-FR" sz="2800" dirty="0"/>
              <a:t>  (..)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memory </a:t>
            </a:r>
            <a:r>
              <a:rPr lang="fr-FR" sz="2800" dirty="0" err="1"/>
              <a:t>footprint</a:t>
            </a:r>
            <a:r>
              <a:rPr lang="fr-FR" sz="2800" dirty="0"/>
              <a:t> </a:t>
            </a:r>
          </a:p>
          <a:p>
            <a:r>
              <a:rPr lang="fr-FR" sz="2800" dirty="0"/>
              <a:t>  (..) </a:t>
            </a:r>
            <a:r>
              <a:rPr lang="fr-FR" sz="2800" dirty="0" err="1"/>
              <a:t>optimized</a:t>
            </a:r>
            <a:r>
              <a:rPr lang="fr-FR" sz="2800" dirty="0"/>
              <a:t> for </a:t>
            </a:r>
            <a:r>
              <a:rPr lang="fr-FR" sz="2800" dirty="0" err="1"/>
              <a:t>processing</a:t>
            </a:r>
            <a:r>
              <a:rPr lang="fr-FR" sz="2800" dirty="0"/>
              <a:t> (e.g. in a </a:t>
            </a:r>
            <a:r>
              <a:rPr lang="fr-FR" sz="2800" dirty="0" err="1"/>
              <a:t>columnar</a:t>
            </a:r>
            <a:r>
              <a:rPr lang="fr-FR" sz="2800" dirty="0"/>
              <a:t> format). 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explore </a:t>
            </a:r>
            <a:r>
              <a:rPr lang="fr-FR" sz="2800" dirty="0" err="1"/>
              <a:t>representation</a:t>
            </a:r>
            <a:r>
              <a:rPr lang="fr-FR" sz="2800" dirty="0"/>
              <a:t> of data, use `</a:t>
            </a:r>
            <a:r>
              <a:rPr lang="fr-FR" sz="2800" dirty="0" err="1"/>
              <a:t>schema</a:t>
            </a:r>
            <a:r>
              <a:rPr lang="fr-FR" sz="2800" dirty="0"/>
              <a:t>` </a:t>
            </a:r>
            <a:r>
              <a:rPr lang="fr-FR" sz="2800" dirty="0" err="1"/>
              <a:t>function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600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BB79-C98B-5ACB-9217-16A3EFC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3"/>
            <a:ext cx="10515600" cy="1196677"/>
          </a:xfrm>
        </p:spPr>
        <p:txBody>
          <a:bodyPr/>
          <a:lstStyle/>
          <a:p>
            <a:pPr algn="ctr"/>
            <a:r>
              <a:rPr lang="fr-FR" dirty="0"/>
              <a:t>Encoder&lt;T&gt;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45B209-4DC6-34E4-9717-DB4313E03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573271"/>
              </p:ext>
            </p:extLst>
          </p:nvPr>
        </p:nvGraphicFramePr>
        <p:xfrm>
          <a:off x="331337" y="214393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337" y="214393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990486-BB89-C3B3-05D4-C2C8C25FC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8256"/>
              </p:ext>
            </p:extLst>
          </p:nvPr>
        </p:nvGraphicFramePr>
        <p:xfrm>
          <a:off x="10154324" y="4124241"/>
          <a:ext cx="1171656" cy="32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4324" y="4124241"/>
                        <a:ext cx="1171656" cy="32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E82584-35DB-FE04-4496-D77A629F8D93}"/>
              </a:ext>
            </a:extLst>
          </p:cNvPr>
          <p:cNvSpPr txBox="1"/>
          <p:nvPr/>
        </p:nvSpPr>
        <p:spPr>
          <a:xfrm>
            <a:off x="10267354" y="400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50FA5C-B7EA-FA03-0080-E0D95C140937}"/>
              </a:ext>
            </a:extLst>
          </p:cNvPr>
          <p:cNvSpPr/>
          <p:nvPr/>
        </p:nvSpPr>
        <p:spPr>
          <a:xfrm>
            <a:off x="8888682" y="4418351"/>
            <a:ext cx="806085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889B02-5C84-DC77-FEF6-7DC6A141D4B0}"/>
              </a:ext>
            </a:extLst>
          </p:cNvPr>
          <p:cNvSpPr/>
          <p:nvPr/>
        </p:nvSpPr>
        <p:spPr>
          <a:xfrm flipH="1">
            <a:off x="8850575" y="3961015"/>
            <a:ext cx="812799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BCC8-CAAC-00D3-1F42-89D6378F5FF6}"/>
              </a:ext>
            </a:extLst>
          </p:cNvPr>
          <p:cNvSpPr txBox="1"/>
          <p:nvPr/>
        </p:nvSpPr>
        <p:spPr>
          <a:xfrm>
            <a:off x="8905980" y="3476181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Getter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F9F7-3182-0931-655F-7D80614499FB}"/>
              </a:ext>
            </a:extLst>
          </p:cNvPr>
          <p:cNvSpPr txBox="1"/>
          <p:nvPr/>
        </p:nvSpPr>
        <p:spPr>
          <a:xfrm>
            <a:off x="8906346" y="4761983"/>
            <a:ext cx="16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497A9-277B-637E-AB5C-F31F7EB4F548}"/>
              </a:ext>
            </a:extLst>
          </p:cNvPr>
          <p:cNvSpPr txBox="1"/>
          <p:nvPr/>
        </p:nvSpPr>
        <p:spPr>
          <a:xfrm>
            <a:off x="2270081" y="1410225"/>
            <a:ext cx="97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Encoder = { </a:t>
            </a:r>
            <a:r>
              <a:rPr lang="fr-FR" sz="2800" b="1" dirty="0" err="1"/>
              <a:t>objectSerializer</a:t>
            </a:r>
            <a:r>
              <a:rPr lang="fr-FR" sz="2800" dirty="0"/>
              <a:t>, </a:t>
            </a:r>
            <a:r>
              <a:rPr lang="fr-FR" sz="2800" b="1" dirty="0" err="1"/>
              <a:t>objectDeserializer</a:t>
            </a:r>
            <a:r>
              <a:rPr lang="fr-FR" sz="2800" dirty="0"/>
              <a:t>: Expression, </a:t>
            </a:r>
            <a:r>
              <a:rPr lang="fr-FR" sz="2800" b="1" dirty="0"/>
              <a:t>class</a:t>
            </a:r>
            <a:r>
              <a:rPr lang="fr-FR" sz="28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0C9A62-3422-08D4-41CB-18BCA2DCE977}"/>
              </a:ext>
            </a:extLst>
          </p:cNvPr>
          <p:cNvCxnSpPr>
            <a:cxnSpLocks/>
          </p:cNvCxnSpPr>
          <p:nvPr/>
        </p:nvCxnSpPr>
        <p:spPr>
          <a:xfrm flipV="1">
            <a:off x="10736709" y="4638455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93F6D-F026-F73E-2CE2-8A4F586C4E83}"/>
              </a:ext>
            </a:extLst>
          </p:cNvPr>
          <p:cNvCxnSpPr>
            <a:cxnSpLocks/>
          </p:cNvCxnSpPr>
          <p:nvPr/>
        </p:nvCxnSpPr>
        <p:spPr>
          <a:xfrm flipV="1">
            <a:off x="10909429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7D030-FEC6-C3B2-7AAE-859EBD25F3B5}"/>
              </a:ext>
            </a:extLst>
          </p:cNvPr>
          <p:cNvCxnSpPr>
            <a:cxnSpLocks/>
          </p:cNvCxnSpPr>
          <p:nvPr/>
        </p:nvCxnSpPr>
        <p:spPr>
          <a:xfrm flipV="1">
            <a:off x="11080758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5C5BF-3BAB-7767-A2D3-EB643AB677E9}"/>
              </a:ext>
            </a:extLst>
          </p:cNvPr>
          <p:cNvCxnSpPr>
            <a:cxnSpLocks/>
          </p:cNvCxnSpPr>
          <p:nvPr/>
        </p:nvCxnSpPr>
        <p:spPr>
          <a:xfrm flipV="1">
            <a:off x="11278498" y="4657612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BE080B-1F4D-90E2-27C2-6D067053B46C}"/>
              </a:ext>
            </a:extLst>
          </p:cNvPr>
          <p:cNvSpPr txBox="1"/>
          <p:nvPr/>
        </p:nvSpPr>
        <p:spPr>
          <a:xfrm>
            <a:off x="9946471" y="5342816"/>
            <a:ext cx="24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field1, field2, … </a:t>
            </a:r>
            <a:r>
              <a:rPr lang="fr-FR" dirty="0" err="1"/>
              <a:t>fieldN</a:t>
            </a:r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731A0-11B3-1FC0-C463-D50AFF4B05AB}"/>
              </a:ext>
            </a:extLst>
          </p:cNvPr>
          <p:cNvSpPr/>
          <p:nvPr/>
        </p:nvSpPr>
        <p:spPr>
          <a:xfrm>
            <a:off x="2970196" y="2163215"/>
            <a:ext cx="3732614" cy="4436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183D0B-B605-1F18-1328-16FF8CBA205A}"/>
              </a:ext>
            </a:extLst>
          </p:cNvPr>
          <p:cNvSpPr/>
          <p:nvPr/>
        </p:nvSpPr>
        <p:spPr>
          <a:xfrm>
            <a:off x="4845304" y="291723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BE77294-B63A-8573-A835-969E6BDDC45C}"/>
              </a:ext>
            </a:extLst>
          </p:cNvPr>
          <p:cNvSpPr/>
          <p:nvPr/>
        </p:nvSpPr>
        <p:spPr>
          <a:xfrm>
            <a:off x="5697238" y="343280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1EBFE6-2901-663E-A93B-1AAAB5F71FE1}"/>
              </a:ext>
            </a:extLst>
          </p:cNvPr>
          <p:cNvSpPr/>
          <p:nvPr/>
        </p:nvSpPr>
        <p:spPr>
          <a:xfrm flipH="1">
            <a:off x="5659132" y="297546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517943-33A6-70BC-28A6-CE9472C3E97A}"/>
              </a:ext>
            </a:extLst>
          </p:cNvPr>
          <p:cNvSpPr txBox="1"/>
          <p:nvPr/>
        </p:nvSpPr>
        <p:spPr>
          <a:xfrm>
            <a:off x="3647079" y="2630581"/>
            <a:ext cx="135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[1]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0F0B9A5-C15B-468D-2AE3-FC35E0EB79A2}"/>
              </a:ext>
            </a:extLst>
          </p:cNvPr>
          <p:cNvSpPr/>
          <p:nvPr/>
        </p:nvSpPr>
        <p:spPr>
          <a:xfrm>
            <a:off x="4833066" y="394528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950399-547D-DC16-4EF8-4364166A4BD6}"/>
              </a:ext>
            </a:extLst>
          </p:cNvPr>
          <p:cNvSpPr/>
          <p:nvPr/>
        </p:nvSpPr>
        <p:spPr>
          <a:xfrm>
            <a:off x="5685000" y="446085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4011B2-2937-1627-2D38-D9BA278DB260}"/>
              </a:ext>
            </a:extLst>
          </p:cNvPr>
          <p:cNvSpPr/>
          <p:nvPr/>
        </p:nvSpPr>
        <p:spPr>
          <a:xfrm flipH="1">
            <a:off x="5646894" y="400351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6A8E2-4B70-5416-F8BE-6588247408B1}"/>
              </a:ext>
            </a:extLst>
          </p:cNvPr>
          <p:cNvSpPr txBox="1"/>
          <p:nvPr/>
        </p:nvSpPr>
        <p:spPr>
          <a:xfrm>
            <a:off x="3644304" y="3754266"/>
            <a:ext cx="128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[2]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1B953C-5810-0F5A-6978-26CB4D4B956F}"/>
              </a:ext>
            </a:extLst>
          </p:cNvPr>
          <p:cNvSpPr/>
          <p:nvPr/>
        </p:nvSpPr>
        <p:spPr>
          <a:xfrm>
            <a:off x="4833066" y="5447636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92004-07EC-7C22-B82A-CB165BA2A954}"/>
              </a:ext>
            </a:extLst>
          </p:cNvPr>
          <p:cNvSpPr/>
          <p:nvPr/>
        </p:nvSpPr>
        <p:spPr>
          <a:xfrm>
            <a:off x="5685000" y="5963206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D96F7D-1649-B208-C5A6-A6EB726535CD}"/>
              </a:ext>
            </a:extLst>
          </p:cNvPr>
          <p:cNvSpPr/>
          <p:nvPr/>
        </p:nvSpPr>
        <p:spPr>
          <a:xfrm flipH="1">
            <a:off x="5646894" y="5505870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12F7-802D-6A52-2292-3349FB7BE426}"/>
              </a:ext>
            </a:extLst>
          </p:cNvPr>
          <p:cNvSpPr txBox="1"/>
          <p:nvPr/>
        </p:nvSpPr>
        <p:spPr>
          <a:xfrm>
            <a:off x="3566645" y="5373893"/>
            <a:ext cx="133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[N]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94F8-E1FE-E3D4-367F-F0D2F6F777A7}"/>
              </a:ext>
            </a:extLst>
          </p:cNvPr>
          <p:cNvSpPr txBox="1"/>
          <p:nvPr/>
        </p:nvSpPr>
        <p:spPr>
          <a:xfrm>
            <a:off x="4863685" y="3016454"/>
            <a:ext cx="97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name</a:t>
            </a:r>
            <a:endParaRPr lang="fr-FR" dirty="0"/>
          </a:p>
          <a:p>
            <a:r>
              <a:rPr lang="fr-FR" dirty="0"/>
              <a:t>type</a:t>
            </a:r>
          </a:p>
        </p:txBody>
      </p:sp>
      <p:pic>
        <p:nvPicPr>
          <p:cNvPr id="46" name="Picture 2" descr="Working with Tabular Data - Matthewrenze">
            <a:extLst>
              <a:ext uri="{FF2B5EF4-FFF2-40B4-BE49-F238E27FC236}">
                <a16:creationId xmlns:a16="http://schemas.microsoft.com/office/drawing/2014/main" id="{7F449E3B-167F-DE2A-6BD5-79B65455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" y="434316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E9516-862E-E137-5C71-77E2FA601C4D}"/>
              </a:ext>
            </a:extLst>
          </p:cNvPr>
          <p:cNvCxnSpPr>
            <a:cxnSpLocks/>
          </p:cNvCxnSpPr>
          <p:nvPr/>
        </p:nvCxnSpPr>
        <p:spPr>
          <a:xfrm flipH="1" flipV="1">
            <a:off x="773886" y="48532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0C5A5F-E6FB-7A29-0E67-B200F436C88D}"/>
              </a:ext>
            </a:extLst>
          </p:cNvPr>
          <p:cNvSpPr txBox="1"/>
          <p:nvPr/>
        </p:nvSpPr>
        <p:spPr>
          <a:xfrm>
            <a:off x="991814" y="637873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colValues</a:t>
            </a:r>
            <a:r>
              <a:rPr lang="fr-FR" dirty="0"/>
              <a:t>[ </a:t>
            </a:r>
            <a:r>
              <a:rPr lang="fr-FR" dirty="0" err="1"/>
              <a:t>rowIndex</a:t>
            </a:r>
            <a:r>
              <a:rPr lang="fr-FR" dirty="0"/>
              <a:t>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50E541-E083-2BA1-E38A-7283E49D0F9A}"/>
              </a:ext>
            </a:extLst>
          </p:cNvPr>
          <p:cNvCxnSpPr>
            <a:cxnSpLocks/>
          </p:cNvCxnSpPr>
          <p:nvPr/>
        </p:nvCxnSpPr>
        <p:spPr>
          <a:xfrm flipH="1" flipV="1">
            <a:off x="789126" y="514788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F6794-0651-E3D1-AD93-F554F4E516FB}"/>
              </a:ext>
            </a:extLst>
          </p:cNvPr>
          <p:cNvCxnSpPr>
            <a:cxnSpLocks/>
          </p:cNvCxnSpPr>
          <p:nvPr/>
        </p:nvCxnSpPr>
        <p:spPr>
          <a:xfrm flipH="1" flipV="1">
            <a:off x="794206" y="54628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9B7822-DA78-885C-30B9-D38EEA4C6BFD}"/>
              </a:ext>
            </a:extLst>
          </p:cNvPr>
          <p:cNvCxnSpPr>
            <a:cxnSpLocks/>
          </p:cNvCxnSpPr>
          <p:nvPr/>
        </p:nvCxnSpPr>
        <p:spPr>
          <a:xfrm flipV="1">
            <a:off x="614071" y="2419267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1F660-968F-47E0-2D4E-DE37A055B752}"/>
              </a:ext>
            </a:extLst>
          </p:cNvPr>
          <p:cNvCxnSpPr>
            <a:cxnSpLocks/>
          </p:cNvCxnSpPr>
          <p:nvPr/>
        </p:nvCxnSpPr>
        <p:spPr>
          <a:xfrm flipV="1">
            <a:off x="1019080" y="2431373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5BCC7-2619-D329-45C5-3711287B12B5}"/>
              </a:ext>
            </a:extLst>
          </p:cNvPr>
          <p:cNvCxnSpPr>
            <a:cxnSpLocks/>
          </p:cNvCxnSpPr>
          <p:nvPr/>
        </p:nvCxnSpPr>
        <p:spPr>
          <a:xfrm flipV="1">
            <a:off x="1455580" y="2441239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F395C7-1C74-A5C9-BC5B-DF9A5BF1C7AC}"/>
              </a:ext>
            </a:extLst>
          </p:cNvPr>
          <p:cNvSpPr txBox="1"/>
          <p:nvPr/>
        </p:nvSpPr>
        <p:spPr>
          <a:xfrm>
            <a:off x="416031" y="3029712"/>
            <a:ext cx="289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row.getAt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)</a:t>
            </a:r>
          </a:p>
          <a:p>
            <a:r>
              <a:rPr lang="fr-FR" dirty="0"/>
              <a:t>       .</a:t>
            </a:r>
            <a:r>
              <a:rPr lang="fr-FR" dirty="0" err="1"/>
              <a:t>setAt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, value)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147CF-EB3F-3DCF-A5C6-F068BFA39E9D}"/>
              </a:ext>
            </a:extLst>
          </p:cNvPr>
          <p:cNvSpPr txBox="1"/>
          <p:nvPr/>
        </p:nvSpPr>
        <p:spPr>
          <a:xfrm>
            <a:off x="390505" y="4060004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</a:t>
            </a:r>
            <a:r>
              <a:rPr lang="fr-FR" dirty="0" err="1"/>
              <a:t>storage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5FA52-BE61-9CEE-6C24-A646FC2892F5}"/>
              </a:ext>
            </a:extLst>
          </p:cNvPr>
          <p:cNvSpPr txBox="1"/>
          <p:nvPr/>
        </p:nvSpPr>
        <p:spPr>
          <a:xfrm>
            <a:off x="359110" y="1516884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 </a:t>
            </a:r>
            <a:r>
              <a:rPr lang="fr-FR" dirty="0" err="1"/>
              <a:t>storage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F0AD949-C0AF-69E4-694A-C8F8E91E938C}"/>
              </a:ext>
            </a:extLst>
          </p:cNvPr>
          <p:cNvSpPr/>
          <p:nvPr/>
        </p:nvSpPr>
        <p:spPr>
          <a:xfrm>
            <a:off x="7158413" y="4708144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E7F4A51-1A1B-CBE5-B616-413FA653636E}"/>
              </a:ext>
            </a:extLst>
          </p:cNvPr>
          <p:cNvSpPr/>
          <p:nvPr/>
        </p:nvSpPr>
        <p:spPr>
          <a:xfrm>
            <a:off x="7509521" y="4733120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6360745-91F4-3D3A-A6F6-FA03889DA8C5}"/>
              </a:ext>
            </a:extLst>
          </p:cNvPr>
          <p:cNvSpPr/>
          <p:nvPr/>
        </p:nvSpPr>
        <p:spPr>
          <a:xfrm rot="10800000">
            <a:off x="7498257" y="3707939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D1F4FAD-37E5-5481-20DF-64A25F36AFCF}"/>
              </a:ext>
            </a:extLst>
          </p:cNvPr>
          <p:cNvSpPr/>
          <p:nvPr/>
        </p:nvSpPr>
        <p:spPr>
          <a:xfrm rot="10800000">
            <a:off x="7165717" y="3700922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4600C-3015-B03F-F953-26EE2F63B034}"/>
              </a:ext>
            </a:extLst>
          </p:cNvPr>
          <p:cNvSpPr txBox="1"/>
          <p:nvPr/>
        </p:nvSpPr>
        <p:spPr>
          <a:xfrm>
            <a:off x="7059675" y="2508110"/>
            <a:ext cx="1690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</a:t>
            </a:r>
            <a:r>
              <a:rPr lang="fr-FR" dirty="0"/>
              <a:t> </a:t>
            </a:r>
          </a:p>
          <a:p>
            <a:r>
              <a:rPr lang="fr-FR" dirty="0"/>
              <a:t>To Spark </a:t>
            </a:r>
          </a:p>
          <a:p>
            <a:r>
              <a:rPr lang="fr-FR" dirty="0"/>
              <a:t>« Type System »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E3E88-E9A8-FBA2-DF5C-46E2E06EABD0}"/>
              </a:ext>
            </a:extLst>
          </p:cNvPr>
          <p:cNvSpPr txBox="1"/>
          <p:nvPr/>
        </p:nvSpPr>
        <p:spPr>
          <a:xfrm>
            <a:off x="3075414" y="2239281"/>
            <a:ext cx="21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CreateNamedStruct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765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2F83-DFFD-7B08-3EA4-E1BDD11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2" y="24077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« Type System »</a:t>
            </a:r>
            <a:br>
              <a:rPr lang="fr-FR" dirty="0"/>
            </a:br>
            <a:r>
              <a:rPr lang="fr-FR" dirty="0" err="1"/>
              <a:t>DataTypes</a:t>
            </a:r>
            <a:r>
              <a:rPr lang="fr-FR" dirty="0"/>
              <a:t> 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C0E5C-EF1B-1394-5ABF-811B39D319A6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451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-1892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Internal</a:t>
            </a:r>
            <a:r>
              <a:rPr lang="fr-FR" dirty="0"/>
              <a:t> Spark « Type System »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AE3A6-D175-CDB8-7F7D-EFEC23E8C6E2}"/>
              </a:ext>
            </a:extLst>
          </p:cNvPr>
          <p:cNvCxnSpPr>
            <a:cxnSpLocks/>
          </p:cNvCxnSpPr>
          <p:nvPr/>
        </p:nvCxnSpPr>
        <p:spPr>
          <a:xfrm flipV="1">
            <a:off x="4895299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E0E7DC-54C8-B339-C978-16DD634AA080}"/>
              </a:ext>
            </a:extLst>
          </p:cNvPr>
          <p:cNvCxnSpPr>
            <a:cxnSpLocks/>
          </p:cNvCxnSpPr>
          <p:nvPr/>
        </p:nvCxnSpPr>
        <p:spPr>
          <a:xfrm flipV="1">
            <a:off x="6678360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0581B-6484-337C-510A-76FD1217A5E3}"/>
              </a:ext>
            </a:extLst>
          </p:cNvPr>
          <p:cNvCxnSpPr>
            <a:cxnSpLocks/>
          </p:cNvCxnSpPr>
          <p:nvPr/>
        </p:nvCxnSpPr>
        <p:spPr>
          <a:xfrm flipV="1">
            <a:off x="8524365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A28-A949-3A59-1D72-330E3CE4E3C0}"/>
              </a:ext>
            </a:extLst>
          </p:cNvPr>
          <p:cNvSpPr txBox="1"/>
          <p:nvPr/>
        </p:nvSpPr>
        <p:spPr>
          <a:xfrm>
            <a:off x="10955503" y="1742484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40B47-97BE-FD89-31E7-A1CD60813EAA}"/>
              </a:ext>
            </a:extLst>
          </p:cNvPr>
          <p:cNvCxnSpPr>
            <a:cxnSpLocks/>
          </p:cNvCxnSpPr>
          <p:nvPr/>
        </p:nvCxnSpPr>
        <p:spPr>
          <a:xfrm flipV="1">
            <a:off x="10719417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C08D-2F9A-7821-5B7A-F60B2D8915B0}"/>
              </a:ext>
            </a:extLst>
          </p:cNvPr>
          <p:cNvCxnSpPr>
            <a:cxnSpLocks/>
          </p:cNvCxnSpPr>
          <p:nvPr/>
        </p:nvCxnSpPr>
        <p:spPr>
          <a:xfrm flipV="1">
            <a:off x="2572611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CAF8BE-BC59-7BE0-372D-060AF87161EA}"/>
              </a:ext>
            </a:extLst>
          </p:cNvPr>
          <p:cNvCxnSpPr>
            <a:cxnSpLocks/>
          </p:cNvCxnSpPr>
          <p:nvPr/>
        </p:nvCxnSpPr>
        <p:spPr>
          <a:xfrm flipV="1">
            <a:off x="934064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02EEF3-78F3-1AFB-2226-F40B194F4078}"/>
              </a:ext>
            </a:extLst>
          </p:cNvPr>
          <p:cNvCxnSpPr>
            <a:cxnSpLocks/>
          </p:cNvCxnSpPr>
          <p:nvPr/>
        </p:nvCxnSpPr>
        <p:spPr>
          <a:xfrm>
            <a:off x="934064" y="2074450"/>
            <a:ext cx="99504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7AB95-95F3-3FF3-D532-4F65950D9A64}"/>
              </a:ext>
            </a:extLst>
          </p:cNvPr>
          <p:cNvSpPr txBox="1"/>
          <p:nvPr/>
        </p:nvSpPr>
        <p:spPr>
          <a:xfrm>
            <a:off x="96316" y="2617658"/>
            <a:ext cx="145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NullType</a:t>
            </a:r>
            <a:endParaRPr lang="fr-FR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A98262-7F3D-0BF1-204F-0AABEE3B7B05}"/>
              </a:ext>
            </a:extLst>
          </p:cNvPr>
          <p:cNvCxnSpPr>
            <a:cxnSpLocks/>
          </p:cNvCxnSpPr>
          <p:nvPr/>
        </p:nvCxnSpPr>
        <p:spPr>
          <a:xfrm flipV="1">
            <a:off x="2569703" y="323299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78B8-F917-AB6F-029E-DC0F6D0CCC5A}"/>
              </a:ext>
            </a:extLst>
          </p:cNvPr>
          <p:cNvCxnSpPr>
            <a:cxnSpLocks/>
          </p:cNvCxnSpPr>
          <p:nvPr/>
        </p:nvCxnSpPr>
        <p:spPr>
          <a:xfrm>
            <a:off x="1499217" y="3825839"/>
            <a:ext cx="32792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CC0A-82FF-549B-0EA3-70143F6EB8BF}"/>
              </a:ext>
            </a:extLst>
          </p:cNvPr>
          <p:cNvCxnSpPr>
            <a:cxnSpLocks/>
          </p:cNvCxnSpPr>
          <p:nvPr/>
        </p:nvCxnSpPr>
        <p:spPr>
          <a:xfrm flipV="1">
            <a:off x="1528916" y="3829896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B0DCC-7B77-93FD-DDB3-203F40F471FD}"/>
              </a:ext>
            </a:extLst>
          </p:cNvPr>
          <p:cNvSpPr txBox="1"/>
          <p:nvPr/>
        </p:nvSpPr>
        <p:spPr>
          <a:xfrm>
            <a:off x="210775" y="4326787"/>
            <a:ext cx="20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BooleanType</a:t>
            </a:r>
            <a:endParaRPr lang="fr-FR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D4CF3-45B6-2C12-CFFB-79BCC79527B6}"/>
              </a:ext>
            </a:extLst>
          </p:cNvPr>
          <p:cNvSpPr txBox="1"/>
          <p:nvPr/>
        </p:nvSpPr>
        <p:spPr>
          <a:xfrm>
            <a:off x="5043058" y="3529416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80DAD-CE79-5DAD-9437-D54BD82631C9}"/>
              </a:ext>
            </a:extLst>
          </p:cNvPr>
          <p:cNvCxnSpPr>
            <a:cxnSpLocks/>
          </p:cNvCxnSpPr>
          <p:nvPr/>
        </p:nvCxnSpPr>
        <p:spPr>
          <a:xfrm flipV="1">
            <a:off x="2408407" y="3854535"/>
            <a:ext cx="11983" cy="95810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E386D-2D8D-60BF-7418-409A59A92908}"/>
              </a:ext>
            </a:extLst>
          </p:cNvPr>
          <p:cNvCxnSpPr>
            <a:cxnSpLocks/>
          </p:cNvCxnSpPr>
          <p:nvPr/>
        </p:nvCxnSpPr>
        <p:spPr>
          <a:xfrm flipV="1">
            <a:off x="3400734" y="3858791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70FD66-DE25-9EEE-88E2-163D2CDB6806}"/>
              </a:ext>
            </a:extLst>
          </p:cNvPr>
          <p:cNvCxnSpPr>
            <a:cxnSpLocks/>
          </p:cNvCxnSpPr>
          <p:nvPr/>
        </p:nvCxnSpPr>
        <p:spPr>
          <a:xfrm flipV="1">
            <a:off x="4381079" y="3840934"/>
            <a:ext cx="0" cy="9717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BE5C9-B828-3398-90F3-283377D4ABDA}"/>
              </a:ext>
            </a:extLst>
          </p:cNvPr>
          <p:cNvCxnSpPr>
            <a:cxnSpLocks/>
          </p:cNvCxnSpPr>
          <p:nvPr/>
        </p:nvCxnSpPr>
        <p:spPr>
          <a:xfrm flipV="1">
            <a:off x="5744039" y="1646754"/>
            <a:ext cx="10798" cy="44127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740DC6-3968-F5D1-0901-4ED2F46F9522}"/>
              </a:ext>
            </a:extLst>
          </p:cNvPr>
          <p:cNvSpPr/>
          <p:nvPr/>
        </p:nvSpPr>
        <p:spPr>
          <a:xfrm rot="16200000">
            <a:off x="2315102" y="3617254"/>
            <a:ext cx="524410" cy="46330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9C50800-D983-46CA-72C0-D0C2A89E3317}"/>
              </a:ext>
            </a:extLst>
          </p:cNvPr>
          <p:cNvSpPr/>
          <p:nvPr/>
        </p:nvSpPr>
        <p:spPr>
          <a:xfrm rot="16200000">
            <a:off x="8262160" y="2528926"/>
            <a:ext cx="524410" cy="6847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99336-1061-DAF5-0929-E85AC899EF74}"/>
              </a:ext>
            </a:extLst>
          </p:cNvPr>
          <p:cNvSpPr txBox="1"/>
          <p:nvPr/>
        </p:nvSpPr>
        <p:spPr>
          <a:xfrm>
            <a:off x="1055401" y="6149881"/>
            <a:ext cx="383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Simple</a:t>
            </a:r>
            <a:r>
              <a:rPr lang="fr-FR" sz="2800" dirty="0"/>
              <a:t> Value (like in SQL)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F8BBB-9F42-EF39-AC8A-7A41BF964AF9}"/>
              </a:ext>
            </a:extLst>
          </p:cNvPr>
          <p:cNvSpPr txBox="1"/>
          <p:nvPr/>
        </p:nvSpPr>
        <p:spPr>
          <a:xfrm>
            <a:off x="7117080" y="6157255"/>
            <a:ext cx="4638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Composite</a:t>
            </a:r>
            <a:r>
              <a:rPr lang="fr-FR" sz="2800" dirty="0"/>
              <a:t> Value (like in JSON)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24BDA-0200-A1AB-D6FE-6E594E24BB12}"/>
              </a:ext>
            </a:extLst>
          </p:cNvPr>
          <p:cNvSpPr txBox="1"/>
          <p:nvPr/>
        </p:nvSpPr>
        <p:spPr>
          <a:xfrm>
            <a:off x="1703176" y="2610380"/>
            <a:ext cx="189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AtomicType</a:t>
            </a:r>
            <a:endParaRPr lang="fr-FR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FA5FB9-B6E0-D7E1-A932-D7911B48B985}"/>
              </a:ext>
            </a:extLst>
          </p:cNvPr>
          <p:cNvSpPr txBox="1"/>
          <p:nvPr/>
        </p:nvSpPr>
        <p:spPr>
          <a:xfrm>
            <a:off x="3931045" y="2587757"/>
            <a:ext cx="176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Struct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9F30E-83C4-66F3-3356-99390D7F845F}"/>
              </a:ext>
            </a:extLst>
          </p:cNvPr>
          <p:cNvSpPr txBox="1"/>
          <p:nvPr/>
        </p:nvSpPr>
        <p:spPr>
          <a:xfrm>
            <a:off x="5954036" y="2560140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Array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AC4CA-648D-64E4-FEC3-C3CDB2212661}"/>
              </a:ext>
            </a:extLst>
          </p:cNvPr>
          <p:cNvSpPr txBox="1"/>
          <p:nvPr/>
        </p:nvSpPr>
        <p:spPr>
          <a:xfrm>
            <a:off x="7716811" y="2569183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8AC11-C87C-EC57-3DBF-02D94B0A7521}"/>
              </a:ext>
            </a:extLst>
          </p:cNvPr>
          <p:cNvSpPr txBox="1"/>
          <p:nvPr/>
        </p:nvSpPr>
        <p:spPr>
          <a:xfrm>
            <a:off x="9319963" y="2563776"/>
            <a:ext cx="268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UserDefinedType</a:t>
            </a:r>
            <a:endParaRPr lang="fr-FR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85776-BAA2-A960-58B9-460081002229}"/>
              </a:ext>
            </a:extLst>
          </p:cNvPr>
          <p:cNvSpPr txBox="1"/>
          <p:nvPr/>
        </p:nvSpPr>
        <p:spPr>
          <a:xfrm>
            <a:off x="1375239" y="4855656"/>
            <a:ext cx="211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NumericType</a:t>
            </a:r>
            <a:endParaRPr lang="fr-FR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ADD79-62F4-EB5E-4470-635236320F4F}"/>
              </a:ext>
            </a:extLst>
          </p:cNvPr>
          <p:cNvSpPr txBox="1"/>
          <p:nvPr/>
        </p:nvSpPr>
        <p:spPr>
          <a:xfrm>
            <a:off x="2500690" y="4357879"/>
            <a:ext cx="172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StringType</a:t>
            </a:r>
            <a:endParaRPr lang="fr-FR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9D5F1-B834-9262-B1BA-415F8C649C3D}"/>
              </a:ext>
            </a:extLst>
          </p:cNvPr>
          <p:cNvSpPr txBox="1"/>
          <p:nvPr/>
        </p:nvSpPr>
        <p:spPr>
          <a:xfrm>
            <a:off x="3667566" y="4870222"/>
            <a:ext cx="155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DateType</a:t>
            </a:r>
            <a:endParaRPr lang="fr-FR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9E7CE-091E-B5B1-8837-B72CBC3D03A2}"/>
              </a:ext>
            </a:extLst>
          </p:cNvPr>
          <p:cNvSpPr txBox="1"/>
          <p:nvPr/>
        </p:nvSpPr>
        <p:spPr>
          <a:xfrm>
            <a:off x="4803111" y="1016574"/>
            <a:ext cx="193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DataType</a:t>
            </a:r>
            <a:endParaRPr lang="fr-FR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0EB63C-7EE7-2FF2-F016-0C169C876F01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8FE-2B01-451F-B4DB-145ABEF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85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sc.parallelize</a:t>
            </a:r>
            <a:r>
              <a:rPr lang="fr-FR" dirty="0"/>
              <a:t>(..) vs </a:t>
            </a:r>
            <a:r>
              <a:rPr lang="fr-FR" dirty="0" err="1"/>
              <a:t>spark.createDataset</a:t>
            </a:r>
            <a:r>
              <a:rPr lang="fr-FR" dirty="0"/>
              <a:t>(..)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EE057-CCB8-44D1-A97C-A7AF4F3D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60" y="4864853"/>
            <a:ext cx="7733674" cy="16964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7CC988-4945-409E-85E4-5A415F27843C}"/>
              </a:ext>
            </a:extLst>
          </p:cNvPr>
          <p:cNvSpPr/>
          <p:nvPr/>
        </p:nvSpPr>
        <p:spPr>
          <a:xfrm rot="2249443">
            <a:off x="2845547" y="4638376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1AD7A7-DDCB-40AA-8B7A-7578B41D5628}"/>
              </a:ext>
            </a:extLst>
          </p:cNvPr>
          <p:cNvSpPr/>
          <p:nvPr/>
        </p:nvSpPr>
        <p:spPr>
          <a:xfrm rot="19119877">
            <a:off x="2815947" y="3626851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6235-BA84-4551-8A2C-5862A54B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" y="1498786"/>
            <a:ext cx="5925503" cy="8547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313D9-E8FF-4AC1-9F7D-428AAD0DBCC6}"/>
              </a:ext>
            </a:extLst>
          </p:cNvPr>
          <p:cNvSpPr txBox="1"/>
          <p:nvPr/>
        </p:nvSpPr>
        <p:spPr>
          <a:xfrm>
            <a:off x="340444" y="3317161"/>
            <a:ext cx="4272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Low-</a:t>
            </a:r>
            <a:r>
              <a:rPr lang="fr-FR" sz="2800" dirty="0" err="1"/>
              <a:t>level</a:t>
            </a:r>
            <a:r>
              <a:rPr lang="fr-FR" sz="2800" dirty="0"/>
              <a:t> API 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/>
              <a:t>RDD</a:t>
            </a:r>
            <a:r>
              <a:rPr lang="fr-FR" sz="2800" dirty="0"/>
              <a:t>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27619-519E-4B11-8B9A-56AAD20C0B90}"/>
              </a:ext>
            </a:extLst>
          </p:cNvPr>
          <p:cNvSpPr txBox="1"/>
          <p:nvPr/>
        </p:nvSpPr>
        <p:spPr>
          <a:xfrm>
            <a:off x="316285" y="4864853"/>
            <a:ext cx="5024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High-</a:t>
            </a:r>
            <a:r>
              <a:rPr lang="fr-FR" sz="2800" dirty="0" err="1"/>
              <a:t>level</a:t>
            </a:r>
            <a:r>
              <a:rPr lang="fr-FR" sz="2800" dirty="0"/>
              <a:t> API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 err="1"/>
              <a:t>DataSet</a:t>
            </a:r>
            <a:r>
              <a:rPr lang="fr-FR" sz="2800" dirty="0"/>
              <a:t> »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AF73CE-E9EE-4E4B-A00F-FF02A9E8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2865019"/>
            <a:ext cx="7733674" cy="16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7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727-5835-50A5-79A6-425B35E9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66"/>
            <a:ext cx="10515600" cy="91061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DataType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0CE1-8FC9-6775-12CC-7584E9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7" y="1096331"/>
            <a:ext cx="5658736" cy="5690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26E65-14AC-7E8F-8A3E-22654A66742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08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9F85-9521-A741-DCCE-F6A02E9B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Hive</a:t>
            </a:r>
            <a:r>
              <a:rPr lang="fr-FR" dirty="0"/>
              <a:t> - Spark SQL supports </a:t>
            </a:r>
            <a:r>
              <a:rPr lang="fr-FR" dirty="0" err="1"/>
              <a:t>Struct</a:t>
            </a:r>
            <a:r>
              <a:rPr lang="fr-FR" dirty="0"/>
              <a:t>, List, </a:t>
            </a:r>
            <a:r>
              <a:rPr lang="fr-FR" dirty="0" err="1"/>
              <a:t>Map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F0DEF-AD12-87DD-9C8B-6D263DFD5879}"/>
              </a:ext>
            </a:extLst>
          </p:cNvPr>
          <p:cNvSpPr txBox="1"/>
          <p:nvPr/>
        </p:nvSpPr>
        <p:spPr>
          <a:xfrm>
            <a:off x="744794" y="1954161"/>
            <a:ext cx="111457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</a:t>
            </a:r>
          </a:p>
          <a:p>
            <a:endParaRPr lang="fr-FR" sz="2400" dirty="0"/>
          </a:p>
          <a:p>
            <a:r>
              <a:rPr lang="fr-FR" sz="2400" dirty="0"/>
              <a:t>CREATE  EXTERNAL  TABLE  `</a:t>
            </a:r>
            <a:r>
              <a:rPr lang="fr-FR" sz="2400" dirty="0" err="1"/>
              <a:t>student</a:t>
            </a:r>
            <a:r>
              <a:rPr lang="fr-FR" sz="2400" dirty="0"/>
              <a:t>` (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firstName</a:t>
            </a:r>
            <a:r>
              <a:rPr lang="fr-FR" sz="2400" dirty="0"/>
              <a:t> string,  </a:t>
            </a:r>
            <a:r>
              <a:rPr lang="fr-FR" sz="2400" dirty="0" err="1"/>
              <a:t>lastName</a:t>
            </a:r>
            <a:r>
              <a:rPr lang="fr-FR" sz="2400" dirty="0"/>
              <a:t> string,</a:t>
            </a:r>
          </a:p>
          <a:p>
            <a:endParaRPr lang="fr-FR" sz="2400" dirty="0"/>
          </a:p>
          <a:p>
            <a:r>
              <a:rPr lang="fr-FR" sz="2400" dirty="0"/>
              <a:t>    </a:t>
            </a:r>
            <a:r>
              <a:rPr lang="fr-FR" sz="2400" dirty="0" err="1"/>
              <a:t>practicedSports</a:t>
            </a:r>
            <a:r>
              <a:rPr lang="fr-FR" sz="2400" dirty="0"/>
              <a:t> </a:t>
            </a:r>
            <a:r>
              <a:rPr lang="fr-FR" sz="3200" b="1" dirty="0" err="1"/>
              <a:t>array</a:t>
            </a:r>
            <a:r>
              <a:rPr lang="fr-FR" sz="3200" b="1" dirty="0"/>
              <a:t>&lt; </a:t>
            </a:r>
            <a:r>
              <a:rPr lang="fr-FR" sz="3200" b="1" dirty="0" err="1"/>
              <a:t>named_struct</a:t>
            </a:r>
            <a:r>
              <a:rPr lang="fr-FR" sz="3200" b="1" dirty="0"/>
              <a:t>&lt; </a:t>
            </a:r>
            <a:r>
              <a:rPr lang="fr-FR" sz="2400" dirty="0" err="1"/>
              <a:t>name</a:t>
            </a:r>
            <a:r>
              <a:rPr lang="fr-FR" sz="2400" dirty="0"/>
              <a:t>: string, </a:t>
            </a:r>
            <a:r>
              <a:rPr lang="fr-FR" sz="2400" dirty="0" err="1"/>
              <a:t>numberYear</a:t>
            </a:r>
            <a:r>
              <a:rPr lang="fr-FR" sz="2400" dirty="0"/>
              <a:t>: </a:t>
            </a:r>
            <a:r>
              <a:rPr lang="fr-FR" sz="2400" dirty="0" err="1"/>
              <a:t>int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  <a:r>
              <a:rPr lang="fr-FR" sz="2400" dirty="0"/>
              <a:t>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diploma</a:t>
            </a:r>
            <a:r>
              <a:rPr lang="fr-FR" sz="2400" dirty="0"/>
              <a:t> </a:t>
            </a:r>
            <a:r>
              <a:rPr lang="fr-FR" sz="3200" b="1" dirty="0" err="1"/>
              <a:t>map</a:t>
            </a:r>
            <a:r>
              <a:rPr lang="fr-FR" sz="3200" b="1" dirty="0"/>
              <a:t>&lt;</a:t>
            </a:r>
            <a:r>
              <a:rPr lang="fr-FR" sz="2400" dirty="0"/>
              <a:t>string, </a:t>
            </a:r>
            <a:r>
              <a:rPr lang="fr-FR" sz="3200" b="1" dirty="0" err="1"/>
              <a:t>named_struct</a:t>
            </a:r>
            <a:r>
              <a:rPr lang="fr-FR" sz="3200" b="1" dirty="0"/>
              <a:t>&lt;</a:t>
            </a:r>
            <a:r>
              <a:rPr lang="fr-FR" sz="2400" dirty="0"/>
              <a:t>mention: string, </a:t>
            </a:r>
            <a:r>
              <a:rPr lang="fr-FR" sz="2400" dirty="0" err="1"/>
              <a:t>obtentionDate</a:t>
            </a:r>
            <a:r>
              <a:rPr lang="fr-FR" sz="2400" dirty="0"/>
              <a:t>: Date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</a:p>
          <a:p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33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474B-E0C6-5929-99C3-3D9ED1C2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5950"/>
            <a:ext cx="10515600" cy="2194560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LogicalPlan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PhysicalPlan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class Expression ??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767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5949-AEF2-6EE0-2C3D-8AC6292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3" y="628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Encoder .. </a:t>
            </a:r>
            <a:r>
              <a:rPr lang="fr-FR" dirty="0" err="1"/>
              <a:t>Internal</a:t>
            </a:r>
            <a:r>
              <a:rPr lang="fr-FR" dirty="0"/>
              <a:t> Expression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DataType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F0BAC-FCA8-99AB-300F-63745DD42571}"/>
              </a:ext>
            </a:extLst>
          </p:cNvPr>
          <p:cNvSpPr txBox="1"/>
          <p:nvPr/>
        </p:nvSpPr>
        <p:spPr>
          <a:xfrm>
            <a:off x="3806736" y="2689286"/>
            <a:ext cx="328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/>
              <a:t>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6AF-1664-C06F-CE06-49DBC0C58A80}"/>
              </a:ext>
            </a:extLst>
          </p:cNvPr>
          <p:cNvSpPr txBox="1"/>
          <p:nvPr/>
        </p:nvSpPr>
        <p:spPr>
          <a:xfrm>
            <a:off x="2194867" y="1513522"/>
            <a:ext cx="8944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Expression abstract class AST ( Abstract </a:t>
            </a:r>
            <a:r>
              <a:rPr lang="fr-FR" sz="2800" dirty="0" err="1"/>
              <a:t>Syntaxic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 )  </a:t>
            </a:r>
          </a:p>
          <a:p>
            <a:r>
              <a:rPr lang="fr-FR" sz="2800" dirty="0"/>
              <a:t>for </a:t>
            </a:r>
            <a:r>
              <a:rPr lang="fr-FR" sz="2800" dirty="0" err="1"/>
              <a:t>Sql</a:t>
            </a:r>
            <a:r>
              <a:rPr lang="fr-FR" sz="2800" dirty="0"/>
              <a:t> / </a:t>
            </a:r>
            <a:r>
              <a:rPr lang="fr-FR" sz="2800" dirty="0" err="1"/>
              <a:t>CodeGenerator</a:t>
            </a:r>
            <a:r>
              <a:rPr lang="fr-FR" sz="2800" dirty="0"/>
              <a:t> /  Java Getter-Setter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FDC7E0-9396-63BB-7C9A-7A4A795EBEF2}"/>
              </a:ext>
            </a:extLst>
          </p:cNvPr>
          <p:cNvCxnSpPr>
            <a:endCxn id="4" idx="2"/>
          </p:cNvCxnSpPr>
          <p:nvPr/>
        </p:nvCxnSpPr>
        <p:spPr>
          <a:xfrm flipV="1">
            <a:off x="5450359" y="3150951"/>
            <a:ext cx="109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21F4B-01F1-4828-E88B-0B4E81D9FEA9}"/>
              </a:ext>
            </a:extLst>
          </p:cNvPr>
          <p:cNvSpPr txBox="1"/>
          <p:nvPr/>
        </p:nvSpPr>
        <p:spPr>
          <a:xfrm>
            <a:off x="2227008" y="433664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LeafExpression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36724-63C1-3E9D-33A2-8A0A2CA4B8E1}"/>
              </a:ext>
            </a:extLst>
          </p:cNvPr>
          <p:cNvCxnSpPr>
            <a:cxnSpLocks/>
          </p:cNvCxnSpPr>
          <p:nvPr/>
        </p:nvCxnSpPr>
        <p:spPr>
          <a:xfrm flipV="1">
            <a:off x="1884515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7ED76-DD83-9117-A116-2BB477EBFFF4}"/>
              </a:ext>
            </a:extLst>
          </p:cNvPr>
          <p:cNvCxnSpPr>
            <a:cxnSpLocks/>
          </p:cNvCxnSpPr>
          <p:nvPr/>
        </p:nvCxnSpPr>
        <p:spPr>
          <a:xfrm flipV="1">
            <a:off x="2955001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3E34B-7C08-987E-1544-7FB9FED1368D}"/>
              </a:ext>
            </a:extLst>
          </p:cNvPr>
          <p:cNvSpPr txBox="1"/>
          <p:nvPr/>
        </p:nvSpPr>
        <p:spPr>
          <a:xfrm>
            <a:off x="3916967" y="4349091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UnaryExpression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DB90-1FEA-2FF0-30D1-9DF2248EC845}"/>
              </a:ext>
            </a:extLst>
          </p:cNvPr>
          <p:cNvSpPr txBox="1"/>
          <p:nvPr/>
        </p:nvSpPr>
        <p:spPr>
          <a:xfrm>
            <a:off x="5867402" y="436198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BinaryExpression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6DA1E-A60C-946A-CA79-A2FD086B9441}"/>
              </a:ext>
            </a:extLst>
          </p:cNvPr>
          <p:cNvCxnSpPr>
            <a:cxnSpLocks/>
          </p:cNvCxnSpPr>
          <p:nvPr/>
        </p:nvCxnSpPr>
        <p:spPr>
          <a:xfrm flipV="1">
            <a:off x="4647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8A2F-0090-1275-2A74-0894DF21DACD}"/>
              </a:ext>
            </a:extLst>
          </p:cNvPr>
          <p:cNvCxnSpPr>
            <a:cxnSpLocks/>
          </p:cNvCxnSpPr>
          <p:nvPr/>
        </p:nvCxnSpPr>
        <p:spPr>
          <a:xfrm flipV="1">
            <a:off x="6464306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841F0C-C99D-FE96-86BB-E3B9625C7CDE}"/>
              </a:ext>
            </a:extLst>
          </p:cNvPr>
          <p:cNvCxnSpPr>
            <a:cxnSpLocks/>
          </p:cNvCxnSpPr>
          <p:nvPr/>
        </p:nvCxnSpPr>
        <p:spPr>
          <a:xfrm>
            <a:off x="1863011" y="3743796"/>
            <a:ext cx="9950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478D9F-1260-7454-DFF5-43E700BFCB33}"/>
              </a:ext>
            </a:extLst>
          </p:cNvPr>
          <p:cNvSpPr txBox="1"/>
          <p:nvPr/>
        </p:nvSpPr>
        <p:spPr>
          <a:xfrm>
            <a:off x="1331525" y="4361984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06917-75C7-A0A4-E5D5-A32E2037A7AE}"/>
              </a:ext>
            </a:extLst>
          </p:cNvPr>
          <p:cNvCxnSpPr>
            <a:cxnSpLocks/>
          </p:cNvCxnSpPr>
          <p:nvPr/>
        </p:nvCxnSpPr>
        <p:spPr>
          <a:xfrm flipV="1">
            <a:off x="2955002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030F7-FB10-3B79-EA76-303528854D4A}"/>
              </a:ext>
            </a:extLst>
          </p:cNvPr>
          <p:cNvCxnSpPr>
            <a:cxnSpLocks/>
          </p:cNvCxnSpPr>
          <p:nvPr/>
        </p:nvCxnSpPr>
        <p:spPr>
          <a:xfrm>
            <a:off x="2531604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0DECE-05AF-2ACC-AF1B-67C3E186922D}"/>
              </a:ext>
            </a:extLst>
          </p:cNvPr>
          <p:cNvCxnSpPr>
            <a:cxnSpLocks/>
          </p:cNvCxnSpPr>
          <p:nvPr/>
        </p:nvCxnSpPr>
        <p:spPr>
          <a:xfrm flipV="1">
            <a:off x="2531605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9A8E92-C900-46E6-CA69-6BF7A5F1629D}"/>
              </a:ext>
            </a:extLst>
          </p:cNvPr>
          <p:cNvCxnSpPr>
            <a:cxnSpLocks/>
          </p:cNvCxnSpPr>
          <p:nvPr/>
        </p:nvCxnSpPr>
        <p:spPr>
          <a:xfrm flipV="1">
            <a:off x="2860985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0548E1-1B64-C0E2-9AA9-85CC84BAD346}"/>
              </a:ext>
            </a:extLst>
          </p:cNvPr>
          <p:cNvCxnSpPr>
            <a:cxnSpLocks/>
          </p:cNvCxnSpPr>
          <p:nvPr/>
        </p:nvCxnSpPr>
        <p:spPr>
          <a:xfrm flipV="1">
            <a:off x="3138746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6D9ED7-0806-C309-279D-588121F21D4C}"/>
              </a:ext>
            </a:extLst>
          </p:cNvPr>
          <p:cNvCxnSpPr>
            <a:cxnSpLocks/>
          </p:cNvCxnSpPr>
          <p:nvPr/>
        </p:nvCxnSpPr>
        <p:spPr>
          <a:xfrm flipV="1">
            <a:off x="4641047" y="471594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5F4F92-650D-18A7-F80E-998E0FC71FC9}"/>
              </a:ext>
            </a:extLst>
          </p:cNvPr>
          <p:cNvCxnSpPr>
            <a:cxnSpLocks/>
          </p:cNvCxnSpPr>
          <p:nvPr/>
        </p:nvCxnSpPr>
        <p:spPr>
          <a:xfrm>
            <a:off x="4217649" y="513689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807171-6B0C-CB87-1031-427C30D15FF6}"/>
              </a:ext>
            </a:extLst>
          </p:cNvPr>
          <p:cNvCxnSpPr>
            <a:cxnSpLocks/>
          </p:cNvCxnSpPr>
          <p:nvPr/>
        </p:nvCxnSpPr>
        <p:spPr>
          <a:xfrm flipV="1">
            <a:off x="4217650" y="515226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15C94-6028-FE77-BACF-172F3FC4C7B7}"/>
              </a:ext>
            </a:extLst>
          </p:cNvPr>
          <p:cNvCxnSpPr>
            <a:cxnSpLocks/>
          </p:cNvCxnSpPr>
          <p:nvPr/>
        </p:nvCxnSpPr>
        <p:spPr>
          <a:xfrm flipV="1">
            <a:off x="4547030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52053-620B-400C-428F-7D2543799E24}"/>
              </a:ext>
            </a:extLst>
          </p:cNvPr>
          <p:cNvCxnSpPr>
            <a:cxnSpLocks/>
          </p:cNvCxnSpPr>
          <p:nvPr/>
        </p:nvCxnSpPr>
        <p:spPr>
          <a:xfrm flipV="1">
            <a:off x="4824791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8FB71D-7B09-3A6A-925F-1BCAFFC6B50D}"/>
              </a:ext>
            </a:extLst>
          </p:cNvPr>
          <p:cNvCxnSpPr>
            <a:cxnSpLocks/>
          </p:cNvCxnSpPr>
          <p:nvPr/>
        </p:nvCxnSpPr>
        <p:spPr>
          <a:xfrm flipV="1">
            <a:off x="6482137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24D83-BB97-583F-7D8A-D1CA7F6E61AC}"/>
              </a:ext>
            </a:extLst>
          </p:cNvPr>
          <p:cNvCxnSpPr>
            <a:cxnSpLocks/>
          </p:cNvCxnSpPr>
          <p:nvPr/>
        </p:nvCxnSpPr>
        <p:spPr>
          <a:xfrm>
            <a:off x="6058739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EBFA8-CE1B-8136-8C2F-1664A13B2A08}"/>
              </a:ext>
            </a:extLst>
          </p:cNvPr>
          <p:cNvCxnSpPr>
            <a:cxnSpLocks/>
          </p:cNvCxnSpPr>
          <p:nvPr/>
        </p:nvCxnSpPr>
        <p:spPr>
          <a:xfrm flipV="1">
            <a:off x="6058740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3CD96E-1CA5-F543-280B-FDAE5D711D50}"/>
              </a:ext>
            </a:extLst>
          </p:cNvPr>
          <p:cNvCxnSpPr>
            <a:cxnSpLocks/>
          </p:cNvCxnSpPr>
          <p:nvPr/>
        </p:nvCxnSpPr>
        <p:spPr>
          <a:xfrm flipV="1">
            <a:off x="6388120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7E5B85-2F6F-E402-53F8-682235127E88}"/>
              </a:ext>
            </a:extLst>
          </p:cNvPr>
          <p:cNvCxnSpPr>
            <a:cxnSpLocks/>
          </p:cNvCxnSpPr>
          <p:nvPr/>
        </p:nvCxnSpPr>
        <p:spPr>
          <a:xfrm flipV="1">
            <a:off x="6665881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9A2443-0A67-3BF2-7CE0-0408AB7D39F6}"/>
              </a:ext>
            </a:extLst>
          </p:cNvPr>
          <p:cNvSpPr txBox="1"/>
          <p:nvPr/>
        </p:nvSpPr>
        <p:spPr>
          <a:xfrm>
            <a:off x="1976123" y="5482914"/>
            <a:ext cx="135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Named</a:t>
            </a:r>
            <a:r>
              <a:rPr lang="fr-FR" dirty="0"/>
              <a:t>)</a:t>
            </a:r>
          </a:p>
          <a:p>
            <a:r>
              <a:rPr lang="fr-FR" dirty="0" err="1"/>
              <a:t>Attr</a:t>
            </a:r>
            <a:r>
              <a:rPr lang="fr-FR" dirty="0"/>
              <a:t>, Alias,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D71A-B7E4-D5D9-759A-91257D31E771}"/>
              </a:ext>
            </a:extLst>
          </p:cNvPr>
          <p:cNvSpPr txBox="1"/>
          <p:nvPr/>
        </p:nvSpPr>
        <p:spPr>
          <a:xfrm>
            <a:off x="5638655" y="558858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+, -, *, ==, !=, &lt;=, &gt;=, LIKE, … </a:t>
            </a:r>
          </a:p>
          <a:p>
            <a:r>
              <a:rPr lang="fr-FR" dirty="0"/>
              <a:t>AND, OR,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7B03BD-DE50-C4BB-3BA2-97C15E7B2F2B}"/>
              </a:ext>
            </a:extLst>
          </p:cNvPr>
          <p:cNvSpPr txBox="1"/>
          <p:nvPr/>
        </p:nvSpPr>
        <p:spPr>
          <a:xfrm>
            <a:off x="3806736" y="560148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-, Not, new ..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176053-421C-88D5-55C5-1941C816ACA2}"/>
              </a:ext>
            </a:extLst>
          </p:cNvPr>
          <p:cNvCxnSpPr/>
          <p:nvPr/>
        </p:nvCxnSpPr>
        <p:spPr>
          <a:xfrm flipH="1">
            <a:off x="2756395" y="2949677"/>
            <a:ext cx="906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7A94-9EC0-DA80-BA01-76261C90F30C}"/>
              </a:ext>
            </a:extLst>
          </p:cNvPr>
          <p:cNvSpPr txBox="1"/>
          <p:nvPr/>
        </p:nvSpPr>
        <p:spPr>
          <a:xfrm>
            <a:off x="1279201" y="2712153"/>
            <a:ext cx="13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B1995-B3AB-04BA-0016-3B6C1895C196}"/>
              </a:ext>
            </a:extLst>
          </p:cNvPr>
          <p:cNvCxnSpPr>
            <a:cxnSpLocks/>
          </p:cNvCxnSpPr>
          <p:nvPr/>
        </p:nvCxnSpPr>
        <p:spPr>
          <a:xfrm flipV="1">
            <a:off x="8561102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8E5129-2259-0533-D659-3B217AB8B62E}"/>
              </a:ext>
            </a:extLst>
          </p:cNvPr>
          <p:cNvCxnSpPr>
            <a:cxnSpLocks/>
          </p:cNvCxnSpPr>
          <p:nvPr/>
        </p:nvCxnSpPr>
        <p:spPr>
          <a:xfrm flipV="1">
            <a:off x="9534829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99612-E0E9-273B-30A0-594E4CC7F5D6}"/>
              </a:ext>
            </a:extLst>
          </p:cNvPr>
          <p:cNvCxnSpPr>
            <a:cxnSpLocks/>
          </p:cNvCxnSpPr>
          <p:nvPr/>
        </p:nvCxnSpPr>
        <p:spPr>
          <a:xfrm flipV="1">
            <a:off x="10541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760A4A-1563-17B5-4CB4-5B940619D6BA}"/>
              </a:ext>
            </a:extLst>
          </p:cNvPr>
          <p:cNvSpPr txBox="1"/>
          <p:nvPr/>
        </p:nvSpPr>
        <p:spPr>
          <a:xfrm>
            <a:off x="7848295" y="443968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CreateNamedStruct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03FD8F-0CE9-F894-22E0-DBBB041E6058}"/>
              </a:ext>
            </a:extLst>
          </p:cNvPr>
          <p:cNvSpPr txBox="1"/>
          <p:nvPr/>
        </p:nvSpPr>
        <p:spPr>
          <a:xfrm>
            <a:off x="9023860" y="4767565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CreateArray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7D4A4-1311-6A2B-123B-BC31E2D757BA}"/>
              </a:ext>
            </a:extLst>
          </p:cNvPr>
          <p:cNvSpPr txBox="1"/>
          <p:nvPr/>
        </p:nvSpPr>
        <p:spPr>
          <a:xfrm>
            <a:off x="9927691" y="515226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CreateMap</a:t>
            </a:r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0F33D-FC03-F4A2-0A86-87DF1A75DC90}"/>
              </a:ext>
            </a:extLst>
          </p:cNvPr>
          <p:cNvSpPr txBox="1"/>
          <p:nvPr/>
        </p:nvSpPr>
        <p:spPr>
          <a:xfrm>
            <a:off x="10191728" y="4399314"/>
            <a:ext cx="135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InitJavaBean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D079A-6918-AF77-4974-50B8795F856F}"/>
              </a:ext>
            </a:extLst>
          </p:cNvPr>
          <p:cNvSpPr txBox="1"/>
          <p:nvPr/>
        </p:nvSpPr>
        <p:spPr>
          <a:xfrm>
            <a:off x="11444748" y="4583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044DC8-1E4E-1B9F-74DA-225A074EFDC9}"/>
              </a:ext>
            </a:extLst>
          </p:cNvPr>
          <p:cNvCxnSpPr>
            <a:cxnSpLocks/>
          </p:cNvCxnSpPr>
          <p:nvPr/>
        </p:nvCxnSpPr>
        <p:spPr>
          <a:xfrm flipV="1">
            <a:off x="1102118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94378F-4CC8-1C3A-59C2-97620CD2D4DF}"/>
              </a:ext>
            </a:extLst>
          </p:cNvPr>
          <p:cNvCxnSpPr>
            <a:cxnSpLocks/>
          </p:cNvCxnSpPr>
          <p:nvPr/>
        </p:nvCxnSpPr>
        <p:spPr>
          <a:xfrm flipV="1">
            <a:off x="1135056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04B3D-C03A-9434-47C8-4A5B4D04488A}"/>
              </a:ext>
            </a:extLst>
          </p:cNvPr>
          <p:cNvCxnSpPr>
            <a:cxnSpLocks/>
          </p:cNvCxnSpPr>
          <p:nvPr/>
        </p:nvCxnSpPr>
        <p:spPr>
          <a:xfrm flipV="1">
            <a:off x="11628330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1BAE0F6-67AC-9F89-3634-E222D69DC7BC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831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Expression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F60D-D94C-CE51-6587-349913DA1FE6}"/>
              </a:ext>
            </a:extLst>
          </p:cNvPr>
          <p:cNvSpPr txBox="1"/>
          <p:nvPr/>
        </p:nvSpPr>
        <p:spPr>
          <a:xfrm>
            <a:off x="2802192" y="2005781"/>
            <a:ext cx="807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Complex</a:t>
            </a:r>
            <a:r>
              <a:rPr lang="fr-FR" sz="2800" dirty="0"/>
              <a:t> …  INTERNAL  …  </a:t>
            </a:r>
          </a:p>
          <a:p>
            <a:r>
              <a:rPr lang="fr-FR" sz="2800" dirty="0"/>
              <a:t>( not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, to use Spark)</a:t>
            </a:r>
          </a:p>
          <a:p>
            <a:endParaRPr lang="fr-FR" sz="2800" dirty="0"/>
          </a:p>
          <a:p>
            <a:r>
              <a:rPr lang="fr-FR" sz="2800" dirty="0"/>
              <a:t>Looks like a « </a:t>
            </a:r>
            <a:r>
              <a:rPr lang="fr-FR" sz="2800" b="1" dirty="0"/>
              <a:t>SQL Compiler </a:t>
            </a:r>
            <a:r>
              <a:rPr lang="fr-FR" sz="2800" dirty="0"/>
              <a:t>»  </a:t>
            </a:r>
          </a:p>
          <a:p>
            <a:br>
              <a:rPr lang="fr-FR" sz="2800" dirty="0"/>
            </a:br>
            <a:r>
              <a:rPr lang="fr-FR" sz="2800" dirty="0"/>
              <a:t>… support </a:t>
            </a:r>
            <a:r>
              <a:rPr lang="fr-FR" sz="2800" b="1" dirty="0"/>
              <a:t>NOT ONLY </a:t>
            </a:r>
            <a:r>
              <a:rPr lang="fr-FR" sz="2800" b="1" dirty="0" err="1"/>
              <a:t>Sql</a:t>
            </a:r>
            <a:r>
              <a:rPr lang="fr-FR" sz="2800" b="1" dirty="0"/>
              <a:t> </a:t>
            </a:r>
            <a:r>
              <a:rPr lang="fr-FR" sz="2800" b="1" dirty="0" err="1"/>
              <a:t>literal</a:t>
            </a:r>
            <a:r>
              <a:rPr lang="fr-FR" sz="2800" b="1" dirty="0"/>
              <a:t> values</a:t>
            </a:r>
            <a:r>
              <a:rPr lang="fr-FR" sz="2800" dirty="0"/>
              <a:t>,</a:t>
            </a:r>
          </a:p>
          <a:p>
            <a:r>
              <a:rPr lang="fr-FR" sz="2800" dirty="0"/>
              <a:t>     but </a:t>
            </a:r>
            <a:r>
              <a:rPr lang="fr-FR" sz="2800" dirty="0" err="1"/>
              <a:t>also</a:t>
            </a:r>
            <a:r>
              <a:rPr lang="fr-FR" sz="2800" dirty="0"/>
              <a:t> </a:t>
            </a:r>
            <a:r>
              <a:rPr lang="fr-FR" sz="2800" b="1" dirty="0" err="1"/>
              <a:t>NamedStruct</a:t>
            </a:r>
            <a:r>
              <a:rPr lang="fr-FR" sz="2800" b="1" dirty="0"/>
              <a:t>, </a:t>
            </a:r>
            <a:r>
              <a:rPr lang="fr-FR" sz="2800" b="1" dirty="0" err="1"/>
              <a:t>Array</a:t>
            </a:r>
            <a:r>
              <a:rPr lang="fr-FR" sz="2800" b="1" dirty="0"/>
              <a:t>, </a:t>
            </a:r>
            <a:r>
              <a:rPr lang="fr-FR" sz="2800" b="1" dirty="0" err="1"/>
              <a:t>Map</a:t>
            </a:r>
            <a:r>
              <a:rPr lang="fr-FR" sz="2800" b="1" dirty="0"/>
              <a:t>, Java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  <a:r>
              <a:rPr lang="fr-FR" sz="2800" dirty="0"/>
              <a:t>!!!</a:t>
            </a:r>
          </a:p>
          <a:p>
            <a:endParaRPr lang="fr-FR" sz="2800" dirty="0"/>
          </a:p>
          <a:p>
            <a:r>
              <a:rPr lang="fr-FR" sz="2800" dirty="0" err="1"/>
              <a:t>Used</a:t>
            </a:r>
            <a:r>
              <a:rPr lang="fr-FR" sz="2800" dirty="0"/>
              <a:t> </a:t>
            </a:r>
            <a:r>
              <a:rPr lang="fr-FR" sz="2800" dirty="0" err="1"/>
              <a:t>internally</a:t>
            </a:r>
            <a:r>
              <a:rPr lang="fr-FR" sz="2800" dirty="0"/>
              <a:t> to </a:t>
            </a:r>
            <a:r>
              <a:rPr lang="fr-FR" sz="2800" b="1" dirty="0"/>
              <a:t>compile + </a:t>
            </a:r>
            <a:r>
              <a:rPr lang="fr-FR" sz="2800" b="1" dirty="0" err="1"/>
              <a:t>generate</a:t>
            </a:r>
            <a:r>
              <a:rPr lang="fr-FR" sz="2800" b="1" dirty="0"/>
              <a:t>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0A0A-9DD1-F7F8-1A37-D4C1C50207A9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869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3F5B-8FA2-E9FE-4C56-10CFC5AE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56"/>
            <a:ext cx="10515600" cy="2067878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&lt;T&gt;  OK...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"</a:t>
            </a:r>
            <a:r>
              <a:rPr lang="fr-FR" dirty="0" err="1"/>
              <a:t>DataFrame</a:t>
            </a:r>
            <a:r>
              <a:rPr lang="fr-FR" dirty="0"/>
              <a:t>"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</p:spTree>
    <p:extLst>
      <p:ext uri="{BB962C8B-B14F-4D97-AF65-F5344CB8AC3E}">
        <p14:creationId xmlns:p14="http://schemas.microsoft.com/office/powerpoint/2010/main" val="1454829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iagram of the Unified Dataset API in Apache Spark 2.0">
            <a:extLst>
              <a:ext uri="{FF2B5EF4-FFF2-40B4-BE49-F238E27FC236}">
                <a16:creationId xmlns:a16="http://schemas.microsoft.com/office/drawing/2014/main" id="{38A9BBBA-2B78-435A-9C5B-A28AE308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46" y="3480347"/>
            <a:ext cx="5600393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0D906-B8B7-4FE3-BD41-C6D51B45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Deprecated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64FE2-A0B0-4175-9AA6-667462D049D3}"/>
              </a:ext>
            </a:extLst>
          </p:cNvPr>
          <p:cNvSpPr txBox="1"/>
          <p:nvPr/>
        </p:nvSpPr>
        <p:spPr>
          <a:xfrm>
            <a:off x="391161" y="1953073"/>
            <a:ext cx="8503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DataFrame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 </a:t>
            </a:r>
            <a:r>
              <a:rPr lang="fr-FR" sz="2800" dirty="0" err="1"/>
              <a:t>since</a:t>
            </a:r>
            <a:r>
              <a:rPr lang="fr-FR" sz="2800" dirty="0"/>
              <a:t> 2016</a:t>
            </a:r>
          </a:p>
          <a:p>
            <a:r>
              <a:rPr lang="fr-FR" sz="2800" dirty="0"/>
              <a:t>Spark </a:t>
            </a:r>
            <a:r>
              <a:rPr lang="fr-FR" sz="2800" dirty="0" err="1"/>
              <a:t>still</a:t>
            </a:r>
            <a:r>
              <a:rPr lang="fr-FR" sz="2800" dirty="0"/>
              <a:t> have 2 usage « </a:t>
            </a:r>
            <a:r>
              <a:rPr lang="fr-FR" sz="2800" dirty="0" err="1"/>
              <a:t>kind</a:t>
            </a:r>
            <a:r>
              <a:rPr lang="fr-FR" sz="2800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FR" sz="2800" dirty="0" err="1"/>
              <a:t>untyped</a:t>
            </a:r>
            <a:r>
              <a:rPr lang="fr-FR" sz="2800" dirty="0"/>
              <a:t> (</a:t>
            </a:r>
            <a:r>
              <a:rPr lang="fr-FR" sz="2800" dirty="0" err="1"/>
              <a:t>sql</a:t>
            </a:r>
            <a:r>
              <a:rPr lang="fr-FR" sz="2800" dirty="0"/>
              <a:t>) … </a:t>
            </a:r>
            <a:r>
              <a:rPr lang="fr-FR" sz="2800" dirty="0" err="1"/>
              <a:t>DataSet</a:t>
            </a:r>
            <a:r>
              <a:rPr lang="fr-FR" sz="2800" dirty="0"/>
              <a:t>&lt;Row&gt; = like </a:t>
            </a:r>
            <a:r>
              <a:rPr lang="fr-FR" sz="2800" dirty="0" err="1"/>
              <a:t>Jdbc</a:t>
            </a:r>
            <a:r>
              <a:rPr lang="fr-FR" sz="2800" dirty="0"/>
              <a:t> </a:t>
            </a:r>
            <a:r>
              <a:rPr lang="fr-FR" sz="2800" dirty="0" err="1"/>
              <a:t>ResultSet</a:t>
            </a: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 err="1"/>
              <a:t>Typed</a:t>
            </a:r>
            <a:r>
              <a:rPr lang="fr-FR" sz="2800" dirty="0"/>
              <a:t> … like </a:t>
            </a:r>
            <a:r>
              <a:rPr lang="fr-FR" sz="2800" dirty="0" err="1"/>
              <a:t>ArrayList</a:t>
            </a:r>
            <a:r>
              <a:rPr lang="fr-FR" sz="2800" dirty="0"/>
              <a:t>&lt;</a:t>
            </a:r>
            <a:r>
              <a:rPr lang="fr-FR" sz="2800" dirty="0" err="1"/>
              <a:t>YourClass</a:t>
            </a:r>
            <a:r>
              <a:rPr lang="fr-FR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66982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D05A-2AE9-44C2-A7E5-55F0C031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interface </a:t>
            </a:r>
            <a:r>
              <a:rPr lang="fr-FR" dirty="0" err="1"/>
              <a:t>org.apache.spark.sql.Row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1621-496C-4F21-BD7D-1CD97316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6" y="1944432"/>
            <a:ext cx="3653864" cy="2210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94C5D-E4F9-4772-8A9E-40CAEB6A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1" y="1690688"/>
            <a:ext cx="3249202" cy="5034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35A8C-E6B9-4AB5-90EF-38A8D8CF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9" y="1823403"/>
            <a:ext cx="2969895" cy="2523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88AB3-1CE5-4DD0-B682-135C7D9E7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" y="4457139"/>
            <a:ext cx="5477479" cy="1717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1C1076-1CB3-42B4-8FF3-720B31970AEA}"/>
              </a:ext>
            </a:extLst>
          </p:cNvPr>
          <p:cNvSpPr txBox="1"/>
          <p:nvPr/>
        </p:nvSpPr>
        <p:spPr>
          <a:xfrm>
            <a:off x="582952" y="1187462"/>
            <a:ext cx="249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Ctor</a:t>
            </a:r>
            <a:r>
              <a:rPr lang="fr-FR" dirty="0"/>
              <a:t> + </a:t>
            </a:r>
            <a:r>
              <a:rPr lang="fr-FR" dirty="0" err="1"/>
              <a:t>schema</a:t>
            </a:r>
            <a:r>
              <a:rPr lang="fr-FR" dirty="0"/>
              <a:t> +</a:t>
            </a:r>
          </a:p>
          <a:p>
            <a:r>
              <a:rPr lang="fr-FR" dirty="0"/>
              <a:t>SCALA « </a:t>
            </a:r>
            <a:r>
              <a:rPr lang="fr-FR" dirty="0" err="1"/>
              <a:t>deconstructor</a:t>
            </a:r>
            <a:r>
              <a:rPr lang="fr-FR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BD9AE-1A55-4D9F-8930-D419F962A86B}"/>
              </a:ext>
            </a:extLst>
          </p:cNvPr>
          <p:cNvSpPr txBox="1"/>
          <p:nvPr/>
        </p:nvSpPr>
        <p:spPr>
          <a:xfrm>
            <a:off x="4353370" y="14080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String +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39CAD-9EF4-4096-98CF-371384EF7F41}"/>
              </a:ext>
            </a:extLst>
          </p:cNvPr>
          <p:cNvSpPr txBox="1"/>
          <p:nvPr/>
        </p:nvSpPr>
        <p:spPr>
          <a:xfrm>
            <a:off x="7543610" y="1364695"/>
            <a:ext cx="191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Typed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getters</a:t>
            </a:r>
          </a:p>
        </p:txBody>
      </p:sp>
    </p:spTree>
    <p:extLst>
      <p:ext uri="{BB962C8B-B14F-4D97-AF65-F5344CB8AC3E}">
        <p14:creationId xmlns:p14="http://schemas.microsoft.com/office/powerpoint/2010/main" val="1241708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CB6-19AA-4302-B569-4B19FA8C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« Row » </a:t>
            </a:r>
            <a:r>
              <a:rPr lang="fr-FR" dirty="0" err="1"/>
              <a:t>methods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care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9878B-760C-4DA9-92E0-D6A51D2E88C2}"/>
              </a:ext>
            </a:extLst>
          </p:cNvPr>
          <p:cNvSpPr txBox="1"/>
          <p:nvPr/>
        </p:nvSpPr>
        <p:spPr>
          <a:xfrm>
            <a:off x="1051560" y="2382351"/>
            <a:ext cx="10061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functions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normally</a:t>
            </a:r>
            <a:r>
              <a:rPr lang="fr-FR" sz="2400" dirty="0"/>
              <a:t> do NOT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« </a:t>
            </a:r>
            <a:r>
              <a:rPr lang="fr-FR" sz="2400" dirty="0" err="1"/>
              <a:t>map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{ … </a:t>
            </a:r>
            <a:r>
              <a:rPr lang="fr-FR" sz="2400" dirty="0" err="1"/>
              <a:t>row.someMethod</a:t>
            </a:r>
            <a:r>
              <a:rPr lang="fr-FR" sz="2400" dirty="0"/>
              <a:t>( ..) }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E75CE-831E-4BB6-96E1-ED0A46796CD4}"/>
              </a:ext>
            </a:extLst>
          </p:cNvPr>
          <p:cNvSpPr txBox="1"/>
          <p:nvPr/>
        </p:nvSpPr>
        <p:spPr>
          <a:xfrm>
            <a:off x="1051560" y="3718390"/>
            <a:ext cx="8658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Map</a:t>
            </a:r>
            <a:r>
              <a:rPr lang="fr-FR" sz="2400" dirty="0"/>
              <a:t> code fragments are </a:t>
            </a:r>
            <a:r>
              <a:rPr lang="fr-FR" sz="2400" dirty="0" err="1"/>
              <a:t>advanced</a:t>
            </a:r>
            <a:r>
              <a:rPr lang="fr-FR" sz="2400" dirty="0"/>
              <a:t> usages, running on « </a:t>
            </a:r>
            <a:r>
              <a:rPr lang="fr-FR" sz="2400" dirty="0" err="1"/>
              <a:t>Executors</a:t>
            </a:r>
            <a:r>
              <a:rPr lang="fr-FR" sz="2400" dirty="0"/>
              <a:t> »</a:t>
            </a:r>
          </a:p>
          <a:p>
            <a:r>
              <a:rPr lang="fr-FR" sz="2400" dirty="0"/>
              <a:t>… You focus on « Driver »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8A6E1-2B85-4AF3-8BA2-C5EE30706A22}"/>
              </a:ext>
            </a:extLst>
          </p:cNvPr>
          <p:cNvSpPr txBox="1"/>
          <p:nvPr/>
        </p:nvSpPr>
        <p:spPr>
          <a:xfrm>
            <a:off x="1087120" y="4978400"/>
            <a:ext cx="796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List&lt;Row&gt; ls = </a:t>
            </a:r>
            <a:r>
              <a:rPr lang="fr-FR" sz="2400" dirty="0" err="1"/>
              <a:t>dataset.collect</a:t>
            </a:r>
            <a:r>
              <a:rPr lang="fr-FR" sz="2400" dirty="0"/>
              <a:t>();    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probably</a:t>
            </a:r>
            <a:r>
              <a:rPr lang="fr-FR" sz="2400" dirty="0"/>
              <a:t> a </a:t>
            </a:r>
            <a:r>
              <a:rPr lang="fr-FR" sz="2400" dirty="0" err="1"/>
              <a:t>bad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 for in-memory </a:t>
            </a:r>
            <a:r>
              <a:rPr lang="fr-FR" sz="2400" dirty="0" err="1"/>
              <a:t>fitting</a:t>
            </a:r>
            <a:r>
              <a:rPr lang="fr-FR" sz="2400" dirty="0"/>
              <a:t> data on driver </a:t>
            </a:r>
            <a:r>
              <a:rPr lang="fr-FR" sz="2400" dirty="0" err="1"/>
              <a:t>side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27523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6B01-EA3F-445C-8B09-221CF8D0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-vs- </a:t>
            </a:r>
            <a:r>
              <a:rPr lang="fr-FR" dirty="0" err="1"/>
              <a:t>Compiled</a:t>
            </a:r>
            <a:r>
              <a:rPr lang="fr-FR" dirty="0"/>
              <a:t> Custom Class</a:t>
            </a:r>
          </a:p>
        </p:txBody>
      </p:sp>
      <p:pic>
        <p:nvPicPr>
          <p:cNvPr id="7170" name="Picture 2" descr="Type-safety spectrum between SQL, DataFrames and Datasets">
            <a:extLst>
              <a:ext uri="{FF2B5EF4-FFF2-40B4-BE49-F238E27FC236}">
                <a16:creationId xmlns:a16="http://schemas.microsoft.com/office/drawing/2014/main" id="{6D2365BA-3B78-4EE4-9439-5751621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20" y="1928588"/>
            <a:ext cx="9398000" cy="39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16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C5B4-60FE-4A27-F0DC-6D7E14A9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2428240"/>
            <a:ext cx="10515600" cy="1325563"/>
          </a:xfrm>
        </p:spPr>
        <p:txBody>
          <a:bodyPr/>
          <a:lstStyle/>
          <a:p>
            <a:r>
              <a:rPr lang="fr-FR" dirty="0" err="1"/>
              <a:t>spark-core</a:t>
            </a:r>
            <a:r>
              <a:rPr lang="fr-FR" dirty="0"/>
              <a:t>  /   </a:t>
            </a:r>
            <a:r>
              <a:rPr lang="fr-FR" dirty="0" err="1"/>
              <a:t>spark-sql</a:t>
            </a:r>
            <a:r>
              <a:rPr lang="fr-FR" dirty="0"/>
              <a:t>   </a:t>
            </a:r>
            <a:r>
              <a:rPr lang="fr-FR" dirty="0" err="1"/>
              <a:t>maven</a:t>
            </a:r>
            <a:r>
              <a:rPr lang="fr-FR" dirty="0"/>
              <a:t> modules</a:t>
            </a:r>
          </a:p>
        </p:txBody>
      </p:sp>
    </p:spTree>
    <p:extLst>
      <p:ext uri="{BB962C8B-B14F-4D97-AF65-F5344CB8AC3E}">
        <p14:creationId xmlns:p14="http://schemas.microsoft.com/office/powerpoint/2010/main" val="28112504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r>
              <a:rPr lang="fr-FR" dirty="0"/>
              <a:t>SQL … « </a:t>
            </a:r>
            <a:r>
              <a:rPr lang="fr-FR" dirty="0" err="1"/>
              <a:t>where</a:t>
            </a:r>
            <a:r>
              <a:rPr lang="fr-FR" dirty="0"/>
              <a:t> »   vs   </a:t>
            </a:r>
            <a:r>
              <a:rPr lang="fr-FR" dirty="0" err="1"/>
              <a:t>filter</a:t>
            </a:r>
            <a:r>
              <a:rPr lang="fr-FR" dirty="0"/>
              <a:t>( lambda </a:t>
            </a:r>
            <a:r>
              <a:rPr lang="fr-FR" dirty="0" err="1"/>
              <a:t>predicate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B469B-81B6-42FC-98BB-DAC43D370DBB}"/>
              </a:ext>
            </a:extLst>
          </p:cNvPr>
          <p:cNvSpPr txBox="1"/>
          <p:nvPr/>
        </p:nvSpPr>
        <p:spPr>
          <a:xfrm>
            <a:off x="68660" y="2569755"/>
            <a:ext cx="41987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spark.sql</a:t>
            </a:r>
            <a:r>
              <a:rPr lang="fr-FR" sz="2400" dirty="0"/>
              <a:t>("""</a:t>
            </a:r>
          </a:p>
          <a:p>
            <a:r>
              <a:rPr lang="fr-FR" sz="2400" dirty="0"/>
              <a:t>    select </a:t>
            </a:r>
            <a:r>
              <a:rPr lang="fr-FR" sz="2400" b="1" dirty="0"/>
              <a:t>p.id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dirty="0" err="1"/>
              <a:t>from</a:t>
            </a:r>
            <a:r>
              <a:rPr lang="fr-FR" sz="2400" dirty="0"/>
              <a:t> User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 err="1"/>
              <a:t>where</a:t>
            </a:r>
            <a:r>
              <a:rPr lang="fr-FR" sz="2400" b="1" dirty="0"/>
              <a:t> </a:t>
            </a:r>
            <a:r>
              <a:rPr lang="fr-FR" sz="2400" b="1" dirty="0" err="1"/>
              <a:t>p.firstName</a:t>
            </a:r>
            <a:r>
              <a:rPr lang="fr-FR" sz="2400" b="1" dirty="0"/>
              <a:t> = ‘arnaud’</a:t>
            </a:r>
            <a:br>
              <a:rPr lang="fr-FR" sz="2400" b="1" dirty="0"/>
            </a:br>
            <a:r>
              <a:rPr lang="fr-FR" sz="2400" b="1" dirty="0"/>
              <a:t>"""</a:t>
            </a:r>
            <a:r>
              <a:rPr lang="fr-FR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5E507-6670-44A2-9927-D1F84EF38760}"/>
              </a:ext>
            </a:extLst>
          </p:cNvPr>
          <p:cNvSpPr txBox="1"/>
          <p:nvPr/>
        </p:nvSpPr>
        <p:spPr>
          <a:xfrm>
            <a:off x="5010739" y="2535574"/>
            <a:ext cx="7181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&lt;User&gt; </a:t>
            </a:r>
            <a:r>
              <a:rPr lang="fr-FR" sz="2400" dirty="0" err="1"/>
              <a:t>ds</a:t>
            </a:r>
            <a:r>
              <a:rPr lang="fr-FR" sz="2400" dirty="0"/>
              <a:t> = … </a:t>
            </a:r>
            <a:r>
              <a:rPr lang="fr-FR" sz="2400" dirty="0" err="1"/>
              <a:t>load</a:t>
            </a:r>
            <a:r>
              <a:rPr lang="fr-FR" sz="2400" dirty="0"/>
              <a:t>(.. </a:t>
            </a:r>
            <a:r>
              <a:rPr lang="fr-FR" sz="2400" b="1" dirty="0" err="1"/>
              <a:t>Encoder.bean</a:t>
            </a:r>
            <a:r>
              <a:rPr lang="fr-FR" sz="2400" dirty="0"/>
              <a:t>(</a:t>
            </a:r>
            <a:r>
              <a:rPr lang="fr-FR" sz="2400" dirty="0" err="1"/>
              <a:t>User.class</a:t>
            </a:r>
            <a:r>
              <a:rPr lang="fr-FR" sz="2400" dirty="0"/>
              <a:t>) );</a:t>
            </a:r>
          </a:p>
          <a:p>
            <a:r>
              <a:rPr lang="fr-FR" sz="2400" dirty="0" err="1"/>
              <a:t>ds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filter</a:t>
            </a:r>
            <a:r>
              <a:rPr lang="fr-FR" sz="2400" b="1" dirty="0"/>
              <a:t>( x -&gt; </a:t>
            </a:r>
            <a:r>
              <a:rPr lang="fr-FR" sz="2400" b="1" dirty="0" err="1"/>
              <a:t>x.getFirstName</a:t>
            </a:r>
            <a:r>
              <a:rPr lang="fr-FR" sz="2400" b="1" dirty="0"/>
              <a:t>().</a:t>
            </a:r>
            <a:r>
              <a:rPr lang="fr-FR" sz="2400" b="1" dirty="0" err="1"/>
              <a:t>equals</a:t>
            </a:r>
            <a:r>
              <a:rPr lang="fr-FR" sz="2400" b="1" dirty="0"/>
              <a:t>("arnaud") )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map</a:t>
            </a:r>
            <a:r>
              <a:rPr lang="fr-FR" sz="2400" b="1" dirty="0"/>
              <a:t>( x -&gt; </a:t>
            </a:r>
            <a:r>
              <a:rPr lang="fr-FR" sz="2400" b="1" dirty="0" err="1"/>
              <a:t>x.getId</a:t>
            </a:r>
            <a:r>
              <a:rPr lang="fr-FR" sz="2400" b="1" dirty="0"/>
              <a:t>() )</a:t>
            </a:r>
            <a:r>
              <a:rPr lang="fr-FR" sz="2400" dirty="0"/>
              <a:t>;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FA19795-8B20-46BB-B5E0-49ADB2B33BF1}"/>
              </a:ext>
            </a:extLst>
          </p:cNvPr>
          <p:cNvSpPr/>
          <p:nvPr/>
        </p:nvSpPr>
        <p:spPr>
          <a:xfrm>
            <a:off x="4335099" y="2937489"/>
            <a:ext cx="523240" cy="3863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088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pPr algn="ctr"/>
            <a:r>
              <a:rPr lang="fr-FR" dirty="0"/>
              <a:t>Concise vs </a:t>
            </a:r>
            <a:r>
              <a:rPr lang="fr-FR" dirty="0" err="1"/>
              <a:t>Maintanable</a:t>
            </a:r>
            <a:r>
              <a:rPr lang="fr-FR" dirty="0"/>
              <a:t>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1A9CA-0403-496C-AB90-055F9E1BDCEF}"/>
              </a:ext>
            </a:extLst>
          </p:cNvPr>
          <p:cNvSpPr txBox="1"/>
          <p:nvPr/>
        </p:nvSpPr>
        <p:spPr>
          <a:xfrm>
            <a:off x="299720" y="1844040"/>
            <a:ext cx="12279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: </a:t>
            </a:r>
            <a:r>
              <a:rPr lang="fr-FR" sz="3200" dirty="0" err="1"/>
              <a:t>verbose</a:t>
            </a:r>
            <a:r>
              <a:rPr lang="fr-FR" sz="3200" dirty="0"/>
              <a:t> langage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parenthesis</a:t>
            </a:r>
            <a:r>
              <a:rPr lang="fr-FR" sz="3200" dirty="0"/>
              <a:t> … </a:t>
            </a:r>
          </a:p>
          <a:p>
            <a:r>
              <a:rPr lang="fr-FR" sz="3200" dirty="0"/>
              <a:t>+ </a:t>
            </a:r>
            <a:r>
              <a:rPr lang="fr-FR" sz="3200" dirty="0" err="1"/>
              <a:t>additionnal</a:t>
            </a:r>
            <a:r>
              <a:rPr lang="fr-FR" sz="3200" dirty="0"/>
              <a:t> JavaBean getter/setter </a:t>
            </a:r>
            <a:r>
              <a:rPr lang="fr-FR" sz="3200" dirty="0" err="1"/>
              <a:t>naming</a:t>
            </a:r>
            <a:r>
              <a:rPr lang="fr-FR" sz="3200" dirty="0"/>
              <a:t> conventions </a:t>
            </a:r>
            <a:r>
              <a:rPr lang="fr-FR" sz="3200" dirty="0" err="1"/>
              <a:t>verbosity</a:t>
            </a:r>
            <a:r>
              <a:rPr lang="fr-FR" sz="3200" dirty="0"/>
              <a:t> …</a:t>
            </a:r>
          </a:p>
          <a:p>
            <a:r>
              <a:rPr lang="fr-FR" sz="3200" dirty="0"/>
              <a:t>Spark use « </a:t>
            </a:r>
            <a:r>
              <a:rPr lang="fr-FR" sz="3200" dirty="0" err="1"/>
              <a:t>Encoder.beans</a:t>
            </a:r>
            <a:r>
              <a:rPr lang="fr-FR" sz="3200" dirty="0"/>
              <a:t>() » to enforce </a:t>
            </a:r>
            <a:r>
              <a:rPr lang="fr-FR" sz="3200" dirty="0" err="1"/>
              <a:t>this</a:t>
            </a:r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But </a:t>
            </a:r>
            <a:r>
              <a:rPr lang="fr-FR" sz="3200" dirty="0" err="1"/>
              <a:t>works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+ </a:t>
            </a:r>
            <a:r>
              <a:rPr lang="fr-FR" sz="3200" dirty="0" err="1"/>
              <a:t>safe</a:t>
            </a:r>
            <a:r>
              <a:rPr lang="fr-FR" sz="3200" dirty="0"/>
              <a:t> at compile time + </a:t>
            </a:r>
            <a:r>
              <a:rPr lang="fr-FR" sz="3200" dirty="0" err="1"/>
              <a:t>easily</a:t>
            </a:r>
            <a:r>
              <a:rPr lang="fr-FR" sz="3200" dirty="0"/>
              <a:t> </a:t>
            </a:r>
            <a:r>
              <a:rPr lang="fr-FR" sz="3200" dirty="0" err="1"/>
              <a:t>readable</a:t>
            </a:r>
            <a:r>
              <a:rPr lang="fr-FR" sz="3200" dirty="0"/>
              <a:t> &amp; </a:t>
            </a:r>
            <a:r>
              <a:rPr lang="fr-FR" sz="3200" dirty="0" err="1"/>
              <a:t>maintanable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try</a:t>
            </a:r>
            <a:r>
              <a:rPr lang="fr-FR" sz="3200" dirty="0"/>
              <a:t> to </a:t>
            </a:r>
            <a:r>
              <a:rPr lang="fr-FR" sz="3200" dirty="0" err="1"/>
              <a:t>refactor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legacy</a:t>
            </a:r>
            <a:r>
              <a:rPr lang="fr-FR" sz="3200" dirty="0"/>
              <a:t> SQL ?</a:t>
            </a:r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read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complex</a:t>
            </a:r>
            <a:r>
              <a:rPr lang="fr-FR" sz="3200" dirty="0"/>
              <a:t>/</a:t>
            </a:r>
            <a:r>
              <a:rPr lang="fr-FR" sz="3200" dirty="0" err="1"/>
              <a:t>idiomatic</a:t>
            </a:r>
            <a:r>
              <a:rPr lang="fr-FR" sz="3200" dirty="0"/>
              <a:t> Scala code ?</a:t>
            </a:r>
          </a:p>
        </p:txBody>
      </p:sp>
    </p:spTree>
    <p:extLst>
      <p:ext uri="{BB962C8B-B14F-4D97-AF65-F5344CB8AC3E}">
        <p14:creationId xmlns:p14="http://schemas.microsoft.com/office/powerpoint/2010/main" val="201995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639F-5BEC-445C-8AE6-792A548A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Tungsten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Internal</a:t>
            </a:r>
            <a:r>
              <a:rPr lang="fr-FR" dirty="0"/>
              <a:t> memory encoder for « Row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C8CA6-72D0-4450-874D-80CF9B26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251398"/>
            <a:ext cx="5218868" cy="375824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394FC18-9756-4616-BCCE-E45A06EEF330}"/>
              </a:ext>
            </a:extLst>
          </p:cNvPr>
          <p:cNvSpPr/>
          <p:nvPr/>
        </p:nvSpPr>
        <p:spPr>
          <a:xfrm>
            <a:off x="7127240" y="2918438"/>
            <a:ext cx="4526280" cy="1325563"/>
          </a:xfrm>
          <a:prstGeom prst="cloudCallout">
            <a:avLst>
              <a:gd name="adj1" fmla="val -43166"/>
              <a:gd name="adj2" fmla="val 759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4B585-5587-42DB-B97E-DE0841503265}"/>
              </a:ext>
            </a:extLst>
          </p:cNvPr>
          <p:cNvSpPr txBox="1"/>
          <p:nvPr/>
        </p:nvSpPr>
        <p:spPr>
          <a:xfrm>
            <a:off x="7645400" y="3117195"/>
            <a:ext cx="3479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OffHeap</a:t>
            </a:r>
            <a:r>
              <a:rPr lang="fr-FR" dirty="0"/>
              <a:t> vs </a:t>
            </a:r>
            <a:r>
              <a:rPr lang="fr-FR" dirty="0" err="1"/>
              <a:t>Managed</a:t>
            </a:r>
            <a:r>
              <a:rPr lang="fr-FR" dirty="0"/>
              <a:t> JVM Memory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May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Huge</a:t>
            </a:r>
            <a:r>
              <a:rPr lang="fr-FR" dirty="0"/>
              <a:t> DATA </a:t>
            </a:r>
          </a:p>
          <a:p>
            <a:r>
              <a:rPr lang="fr-FR" dirty="0"/>
              <a:t>      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small</a:t>
            </a:r>
            <a:r>
              <a:rPr lang="fr-FR" dirty="0"/>
              <a:t> » JVM GC memory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A1BB605-BC79-4C62-B821-C6D3F9252D38}"/>
              </a:ext>
            </a:extLst>
          </p:cNvPr>
          <p:cNvSpPr/>
          <p:nvPr/>
        </p:nvSpPr>
        <p:spPr>
          <a:xfrm>
            <a:off x="8016240" y="4947919"/>
            <a:ext cx="3444240" cy="848360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78D65-D83A-4CBF-89F1-BB9660FDE964}"/>
              </a:ext>
            </a:extLst>
          </p:cNvPr>
          <p:cNvSpPr txBox="1"/>
          <p:nvPr/>
        </p:nvSpPr>
        <p:spPr>
          <a:xfrm>
            <a:off x="8458566" y="5048933"/>
            <a:ext cx="231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network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shuffling</a:t>
            </a:r>
            <a:r>
              <a:rPr lang="fr-FR" dirty="0"/>
              <a:t>) </a:t>
            </a:r>
            <a:r>
              <a:rPr lang="fr-FR" dirty="0" err="1"/>
              <a:t>serialization</a:t>
            </a:r>
            <a:endParaRPr lang="fr-FR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003585A7-2D3F-4199-B6D5-1E9DEB8C8E3C}"/>
              </a:ext>
            </a:extLst>
          </p:cNvPr>
          <p:cNvSpPr/>
          <p:nvPr/>
        </p:nvSpPr>
        <p:spPr>
          <a:xfrm>
            <a:off x="7802880" y="5897293"/>
            <a:ext cx="2865120" cy="731518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1FFBF-2B2B-47F8-A44C-34E64174C7A7}"/>
              </a:ext>
            </a:extLst>
          </p:cNvPr>
          <p:cNvSpPr txBox="1"/>
          <p:nvPr/>
        </p:nvSpPr>
        <p:spPr>
          <a:xfrm>
            <a:off x="8374233" y="5916439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</a:t>
            </a:r>
            <a:r>
              <a:rPr lang="fr-FR" dirty="0" err="1"/>
              <a:t>SpillToDisk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swapping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21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3CCA-6BE5-4CC6-B70D-554DF8DC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8"/>
          </a:xfrm>
        </p:spPr>
        <p:txBody>
          <a:bodyPr/>
          <a:lstStyle/>
          <a:p>
            <a:pPr algn="ctr"/>
            <a:r>
              <a:rPr lang="fr-FR" dirty="0"/>
              <a:t>pom.xml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62963-3FF3-4BDD-AFF7-7B583DAB9247}"/>
              </a:ext>
            </a:extLst>
          </p:cNvPr>
          <p:cNvSpPr txBox="1"/>
          <p:nvPr/>
        </p:nvSpPr>
        <p:spPr>
          <a:xfrm>
            <a:off x="3757990" y="1252031"/>
            <a:ext cx="75371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properties</a:t>
            </a:r>
            <a:r>
              <a:rPr lang="fr-FR" dirty="0"/>
              <a:t>&gt;</a:t>
            </a:r>
          </a:p>
          <a:p>
            <a:r>
              <a:rPr lang="fr-FR" dirty="0"/>
              <a:t>   &lt;</a:t>
            </a:r>
            <a:r>
              <a:rPr lang="fr-FR" dirty="0" err="1"/>
              <a:t>spark.version</a:t>
            </a:r>
            <a:r>
              <a:rPr lang="fr-FR" dirty="0"/>
              <a:t>&gt;3.5.3&lt;/</a:t>
            </a:r>
            <a:r>
              <a:rPr lang="fr-FR" dirty="0" err="1"/>
              <a:t>spark.version</a:t>
            </a:r>
            <a:r>
              <a:rPr lang="fr-FR" dirty="0"/>
              <a:t>&gt;</a:t>
            </a:r>
          </a:p>
          <a:p>
            <a:r>
              <a:rPr lang="fr-FR" dirty="0"/>
              <a:t>   &lt;</a:t>
            </a:r>
            <a:r>
              <a:rPr lang="fr-FR" dirty="0" err="1"/>
              <a:t>scala.version</a:t>
            </a:r>
            <a:r>
              <a:rPr lang="fr-FR" dirty="0"/>
              <a:t>&gt;2.13&lt;/</a:t>
            </a:r>
            <a:r>
              <a:rPr lang="fr-FR" dirty="0" err="1"/>
              <a:t>scala.version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properties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sz="2400" dirty="0"/>
              <a:t>            &lt;</a:t>
            </a:r>
            <a:r>
              <a:rPr lang="fr-FR" sz="2400" dirty="0" err="1"/>
              <a:t>artifactId</a:t>
            </a:r>
            <a:r>
              <a:rPr lang="fr-FR" sz="2400" dirty="0"/>
              <a:t>&gt;</a:t>
            </a:r>
            <a:r>
              <a:rPr lang="fr-FR" sz="2400" b="1" dirty="0" err="1"/>
              <a:t>spark-core</a:t>
            </a:r>
            <a:r>
              <a:rPr lang="fr-FR" sz="2400" b="1" dirty="0"/>
              <a:t>_</a:t>
            </a:r>
            <a:r>
              <a:rPr lang="fr-FR" sz="2400" dirty="0"/>
              <a:t>${</a:t>
            </a:r>
            <a:r>
              <a:rPr lang="fr-FR" sz="2400" dirty="0" err="1"/>
              <a:t>scala.version</a:t>
            </a:r>
            <a:r>
              <a:rPr lang="fr-FR" sz="2400" dirty="0"/>
              <a:t>}&lt;/</a:t>
            </a:r>
            <a:r>
              <a:rPr lang="fr-FR" sz="2400" dirty="0" err="1"/>
              <a:t>artifactId</a:t>
            </a:r>
            <a:r>
              <a:rPr lang="fr-FR" sz="2400" dirty="0"/>
              <a:t>&gt;</a:t>
            </a:r>
          </a:p>
          <a:p>
            <a:r>
              <a:rPr lang="fr-FR" dirty="0"/>
              <a:t>            &lt;version&gt;${</a:t>
            </a:r>
            <a:r>
              <a:rPr lang="fr-FR" dirty="0" err="1"/>
              <a:t>spark.version</a:t>
            </a:r>
            <a:r>
              <a:rPr lang="fr-FR" dirty="0"/>
              <a:t>}&lt;/version&gt;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sz="2400" dirty="0"/>
              <a:t>            &lt;</a:t>
            </a:r>
            <a:r>
              <a:rPr lang="fr-FR" sz="2400" dirty="0" err="1"/>
              <a:t>artifactId</a:t>
            </a:r>
            <a:r>
              <a:rPr lang="fr-FR" sz="2400" dirty="0"/>
              <a:t>&gt;</a:t>
            </a:r>
            <a:r>
              <a:rPr lang="fr-FR" sz="2400" b="1" dirty="0" err="1"/>
              <a:t>spark-sql</a:t>
            </a:r>
            <a:r>
              <a:rPr lang="fr-FR" sz="2400" b="1" dirty="0"/>
              <a:t>_</a:t>
            </a:r>
            <a:r>
              <a:rPr lang="fr-FR" sz="2400" dirty="0"/>
              <a:t>${</a:t>
            </a:r>
            <a:r>
              <a:rPr lang="fr-FR" sz="2400" dirty="0" err="1"/>
              <a:t>scala.version</a:t>
            </a:r>
            <a:r>
              <a:rPr lang="fr-FR" sz="2400" dirty="0"/>
              <a:t>}&lt;/</a:t>
            </a:r>
            <a:r>
              <a:rPr lang="fr-FR" sz="2400" dirty="0" err="1"/>
              <a:t>artifactId</a:t>
            </a:r>
            <a:r>
              <a:rPr lang="fr-FR" sz="2400" dirty="0"/>
              <a:t>&gt;</a:t>
            </a:r>
          </a:p>
          <a:p>
            <a:r>
              <a:rPr lang="fr-FR" dirty="0"/>
              <a:t>            &lt;version&gt;${</a:t>
            </a:r>
            <a:r>
              <a:rPr lang="fr-FR" dirty="0" err="1"/>
              <a:t>spark.version</a:t>
            </a:r>
            <a:r>
              <a:rPr lang="fr-FR" dirty="0"/>
              <a:t>}&lt;/version&gt;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9314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98F6-2F27-45F3-9924-C91DE7DA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" y="0"/>
            <a:ext cx="11244580" cy="1325563"/>
          </a:xfrm>
        </p:spPr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/ (Java)</a:t>
            </a:r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F39A7-6A62-4CA8-AFDE-AA8DE4BF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43368"/>
            <a:ext cx="9829800" cy="49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24627</TotalTime>
  <Words>2845</Words>
  <Application>Microsoft Office PowerPoint</Application>
  <PresentationFormat>Widescreen</PresentationFormat>
  <Paragraphs>495</Paragraphs>
  <Slides>72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Symbol</vt:lpstr>
      <vt:lpstr>Office Theme</vt:lpstr>
      <vt:lpstr>Bitmap Image</vt:lpstr>
      <vt:lpstr>Spark Core - RDD  &amp; Spark Sql - Dataset / DataFrame</vt:lpstr>
      <vt:lpstr>Outline</vt:lpstr>
      <vt:lpstr>./bin/spark-shell</vt:lpstr>
      <vt:lpstr>2 built-in Variables Available : 'sc', 'spark'</vt:lpstr>
      <vt:lpstr>sc: SparkContext (in spark-core) spark : SparkSession  (in spark-sql)</vt:lpstr>
      <vt:lpstr>sc.parallelize(..) vs spark.createDataset(..) ?</vt:lpstr>
      <vt:lpstr>spark-core  /   spark-sql   maven modules</vt:lpstr>
      <vt:lpstr>pom.xml</vt:lpstr>
      <vt:lpstr>SparkConf / (Java)SparkContext / SparkSession</vt:lpstr>
      <vt:lpstr>1 (singleton) SparkContext 1...N   SparkSession 1 Active SparkSession </vt:lpstr>
      <vt:lpstr>using Java (Scala) API   on Dataset / RDD</vt:lpstr>
      <vt:lpstr>Spark-Java API with Lambda (ambigous method, need cast)</vt:lpstr>
      <vt:lpstr>Java API … need « Encoder » (implicit in Scala)</vt:lpstr>
      <vt:lpstr>Java API … not convenient vs Spark-Scala API</vt:lpstr>
      <vt:lpstr>using scala.Function1 + inner class … NotSerializableException !</vt:lpstr>
      <vt:lpstr>Isolated top-level class implements Serializable</vt:lpstr>
      <vt:lpstr>Local[*] Debug from IDE</vt:lpstr>
      <vt:lpstr>Advanced Sql / Dataset</vt:lpstr>
      <vt:lpstr>« Words Count »  … Hello world of BigData</vt:lpstr>
      <vt:lpstr>Dataset.show                default   show(20 /*line*/, true /*truncate*/)    </vt:lpstr>
      <vt:lpstr>Words Count :  flatMap(…).count</vt:lpstr>
      <vt:lpstr>Same word Count, using Spark-core RDD ?</vt:lpstr>
      <vt:lpstr>wordCount using RDD   !!! you might never use RDD directly !!</vt:lpstr>
      <vt:lpstr>RDD vs Dataset  look Similar ?   But look closely</vt:lpstr>
      <vt:lpstr>Dataset  vs  RDD</vt:lpstr>
      <vt:lpstr>What are Dataset/RDD ? How they work ?</vt:lpstr>
      <vt:lpstr>RDD = ?</vt:lpstr>
      <vt:lpstr>R.D.D.</vt:lpstr>
      <vt:lpstr>source code  http://github.com/apache/spark</vt:lpstr>
      <vt:lpstr>RDD  /** javadoc... */    (1/3)</vt:lpstr>
      <vt:lpstr>RDD /** javadoc... */ (2/3)</vt:lpstr>
      <vt:lpstr>RDD /** javadoc... */ (3/3)</vt:lpstr>
      <vt:lpstr>RDD Paper</vt:lpstr>
      <vt:lpstr>RDD Abstract methods</vt:lpstr>
      <vt:lpstr>abstract class org.apache.spark.rdd.RDD</vt:lpstr>
      <vt:lpstr>RDD</vt:lpstr>
      <vt:lpstr>RDD operators…</vt:lpstr>
      <vt:lpstr>Sub-classes Hierarchy extending RDD</vt:lpstr>
      <vt:lpstr>Abstract RDD class  =&gt; (many) concrete sub-classes</vt:lpstr>
      <vt:lpstr>1 algorithm / transformation  =&gt; 1 RDD Sub-class</vt:lpstr>
      <vt:lpstr>Call transform function =&gt; Create new RDD (linked)</vt:lpstr>
      <vt:lpstr>Call compute() =&gt; … dependency.compute()</vt:lpstr>
      <vt:lpstr>RDD Dependencies : DAG (Directed Acyclic Graph)</vt:lpstr>
      <vt:lpstr>3 equivalent formalisms: SSA create Api,  Expression Algebra,  DAG</vt:lpstr>
      <vt:lpstr>Fault Tolerant - Computation</vt:lpstr>
      <vt:lpstr>CoarseGrain … Scheduler/Executer</vt:lpstr>
      <vt:lpstr>RDD … OK so What is a Dataset ?</vt:lpstr>
      <vt:lpstr>DataSet = sql wrapper for RDD, in module spark-sql</vt:lpstr>
      <vt:lpstr>Dataset source doc</vt:lpstr>
      <vt:lpstr>class Dataset /** javadoc..  */ (1/4)</vt:lpstr>
      <vt:lpstr>Dataset /** javadoc..  */ (2/4)</vt:lpstr>
      <vt:lpstr>Transformation… « produce » new Dataset NO UPDATE method Dataset are computable / « immutable »</vt:lpstr>
      <vt:lpstr>Dataset operations…</vt:lpstr>
      <vt:lpstr>Dataset /** javadoc..  */ (3/4)</vt:lpstr>
      <vt:lpstr>Internally…</vt:lpstr>
      <vt:lpstr>Dataset /** javadoc..  */  (4/4)</vt:lpstr>
      <vt:lpstr>Encoder&lt;T&gt;</vt:lpstr>
      <vt:lpstr>Spark « Type System » DataTypes … </vt:lpstr>
      <vt:lpstr>Internal Spark « Type System »</vt:lpstr>
      <vt:lpstr>Spark DataType</vt:lpstr>
      <vt:lpstr>Hive - Spark SQL supports Struct, List, Map …</vt:lpstr>
      <vt:lpstr>class LogicalPlan ?? class PhysicalPlan ?? class Expression ?? </vt:lpstr>
      <vt:lpstr>Encoder .. Internal Expression with DataType</vt:lpstr>
      <vt:lpstr>Expression …</vt:lpstr>
      <vt:lpstr>Dataset&lt;T&gt;  OK... so what is a "DataFrame" ?  DataFrame = Dataset&lt;Row&gt;</vt:lpstr>
      <vt:lpstr>Deprecated DataFrame api … now DataSet&lt;Row&gt;</vt:lpstr>
      <vt:lpstr>interface org.apache.spark.sql.Row</vt:lpstr>
      <vt:lpstr>Class « Row » methods API  … you should not care ?</vt:lpstr>
      <vt:lpstr>SQL -vs- Compiled Custom Class</vt:lpstr>
      <vt:lpstr>SQL … « where »   vs   filter( lambda predicate)</vt:lpstr>
      <vt:lpstr>Concise vs Maintanable … </vt:lpstr>
      <vt:lpstr>Spark Tungsten …  Internal memory encoder for « Row 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NAUWYNCK Arnaud</cp:lastModifiedBy>
  <cp:revision>64</cp:revision>
  <dcterms:created xsi:type="dcterms:W3CDTF">2022-10-16T13:20:46Z</dcterms:created>
  <dcterms:modified xsi:type="dcterms:W3CDTF">2025-01-07T22:57:40Z</dcterms:modified>
</cp:coreProperties>
</file>